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98" r:id="rId2"/>
    <p:sldId id="257" r:id="rId3"/>
    <p:sldId id="290" r:id="rId4"/>
    <p:sldId id="258" r:id="rId5"/>
    <p:sldId id="289" r:id="rId6"/>
    <p:sldId id="287" r:id="rId7"/>
    <p:sldId id="288" r:id="rId8"/>
    <p:sldId id="286" r:id="rId9"/>
    <p:sldId id="296" r:id="rId10"/>
    <p:sldId id="259" r:id="rId11"/>
    <p:sldId id="260" r:id="rId12"/>
    <p:sldId id="261" r:id="rId13"/>
    <p:sldId id="262" r:id="rId14"/>
    <p:sldId id="263" r:id="rId15"/>
    <p:sldId id="264" r:id="rId16"/>
    <p:sldId id="291" r:id="rId17"/>
    <p:sldId id="265" r:id="rId18"/>
    <p:sldId id="266" r:id="rId19"/>
    <p:sldId id="267" r:id="rId20"/>
    <p:sldId id="268" r:id="rId21"/>
    <p:sldId id="269" r:id="rId22"/>
    <p:sldId id="270" r:id="rId23"/>
    <p:sldId id="297" r:id="rId24"/>
    <p:sldId id="271" r:id="rId25"/>
    <p:sldId id="292" r:id="rId26"/>
    <p:sldId id="293" r:id="rId27"/>
    <p:sldId id="272" r:id="rId28"/>
    <p:sldId id="273" r:id="rId29"/>
    <p:sldId id="274" r:id="rId30"/>
    <p:sldId id="294" r:id="rId31"/>
    <p:sldId id="278" r:id="rId32"/>
    <p:sldId id="279" r:id="rId33"/>
    <p:sldId id="280" r:id="rId34"/>
    <p:sldId id="281" r:id="rId35"/>
    <p:sldId id="282" r:id="rId36"/>
    <p:sldId id="295" r:id="rId37"/>
    <p:sldId id="283" r:id="rId38"/>
    <p:sldId id="284" r:id="rId39"/>
    <p:sldId id="285" r:id="rId40"/>
  </p:sldIdLst>
  <p:sldSz cx="12192000" cy="6858000"/>
  <p:notesSz cx="6797675" cy="9926638"/>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582"/>
    <p:restoredTop sz="94646"/>
  </p:normalViewPr>
  <p:slideViewPr>
    <p:cSldViewPr snapToGrid="0">
      <p:cViewPr varScale="1">
        <p:scale>
          <a:sx n="108" d="100"/>
          <a:sy n="108" d="100"/>
        </p:scale>
        <p:origin x="16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3B61E3A0-953F-B244-AABA-BD7B77EA3F29}" type="datetimeFigureOut">
              <a:rPr lang="it-IT" smtClean="0"/>
              <a:t>23/09/2026</a:t>
            </a:fld>
            <a:endParaRPr lang="it-IT"/>
          </a:p>
        </p:txBody>
      </p:sp>
      <p:sp>
        <p:nvSpPr>
          <p:cNvPr id="4" name="Segnaposto immagine diapositiva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A5C6C16-5E5F-7942-A9FF-5A1C5CD642AE}" type="slidenum">
              <a:rPr lang="it-IT" smtClean="0"/>
              <a:t>‹N›</a:t>
            </a:fld>
            <a:endParaRPr lang="it-IT"/>
          </a:p>
        </p:txBody>
      </p:sp>
    </p:spTree>
    <p:extLst>
      <p:ext uri="{BB962C8B-B14F-4D97-AF65-F5344CB8AC3E}">
        <p14:creationId xmlns:p14="http://schemas.microsoft.com/office/powerpoint/2010/main" val="271324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txBody>
          <a:bodyPr/>
          <a:lstStyle/>
          <a:p>
            <a:endParaRPr lang="it-IT"/>
          </a:p>
        </p:txBody>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1A5C6C16-5E5F-7942-A9FF-5A1C5CD642AE}" type="slidenum">
              <a:rPr lang="it-IT" smtClean="0"/>
              <a:t>2</a:t>
            </a:fld>
            <a:endParaRPr lang="it-IT" dirty="0"/>
          </a:p>
        </p:txBody>
      </p:sp>
    </p:spTree>
    <p:extLst>
      <p:ext uri="{BB962C8B-B14F-4D97-AF65-F5344CB8AC3E}">
        <p14:creationId xmlns:p14="http://schemas.microsoft.com/office/powerpoint/2010/main" val="1288512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3E6B335-F141-8B07-5F48-966008D512FB}"/>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E25615AA-0B59-25E1-5051-C53EDE4CDF13}"/>
              </a:ext>
            </a:extLst>
          </p:cNvPr>
          <p:cNvSpPr>
            <a:spLocks noGrp="1"/>
          </p:cNvSpPr>
          <p:nvPr>
            <p:ph type="subTitle" idx="1"/>
          </p:nvPr>
        </p:nvSpPr>
        <p:spPr>
          <a:xfrm>
            <a:off x="1524000" y="3602038"/>
            <a:ext cx="9144000" cy="1655762"/>
          </a:xfrm>
        </p:spPr>
        <p:txBody>
          <a:bodyPr/>
          <a:lstStyle>
            <a:lvl1pPr marL="0" indent="0" algn="ctr">
              <a:buNone/>
              <a:defRPr sz="2400">
                <a:latin typeface="Abadi" panose="020B06040201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dirty="0"/>
              <a:t>Fare clic per modificare lo stile del sottotitolo dello schema</a:t>
            </a:r>
          </a:p>
        </p:txBody>
      </p:sp>
      <p:sp>
        <p:nvSpPr>
          <p:cNvPr id="4" name="Segnaposto data 3">
            <a:extLst>
              <a:ext uri="{FF2B5EF4-FFF2-40B4-BE49-F238E27FC236}">
                <a16:creationId xmlns:a16="http://schemas.microsoft.com/office/drawing/2014/main" id="{2F207D9E-BA0B-4E21-1AF7-AA00749FCCF2}"/>
              </a:ext>
            </a:extLst>
          </p:cNvPr>
          <p:cNvSpPr>
            <a:spLocks noGrp="1"/>
          </p:cNvSpPr>
          <p:nvPr>
            <p:ph type="dt" sz="half" idx="10"/>
          </p:nvPr>
        </p:nvSpPr>
        <p:spPr/>
        <p:txBody>
          <a:bodyPr/>
          <a:lstStyle>
            <a:lvl1pPr>
              <a:defRPr>
                <a:latin typeface="Abadi" panose="020B0604020104020204" pitchFamily="34" charset="0"/>
              </a:defRPr>
            </a:lvl1pPr>
          </a:lstStyle>
          <a:p>
            <a:fld id="{90047EE0-1BB6-2B44-9498-EE03C086EABC}" type="datetime1">
              <a:rPr lang="it-IT" smtClean="0"/>
              <a:t>23/09/2026</a:t>
            </a:fld>
            <a:endParaRPr lang="it-IT"/>
          </a:p>
        </p:txBody>
      </p:sp>
      <p:sp>
        <p:nvSpPr>
          <p:cNvPr id="5" name="Segnaposto piè di pagina 4">
            <a:extLst>
              <a:ext uri="{FF2B5EF4-FFF2-40B4-BE49-F238E27FC236}">
                <a16:creationId xmlns:a16="http://schemas.microsoft.com/office/drawing/2014/main" id="{F178A7FB-B703-1345-0C34-CECEF11F9299}"/>
              </a:ext>
            </a:extLst>
          </p:cNvPr>
          <p:cNvSpPr>
            <a:spLocks noGrp="1"/>
          </p:cNvSpPr>
          <p:nvPr>
            <p:ph type="ftr" sz="quarter" idx="11"/>
          </p:nvPr>
        </p:nvSpPr>
        <p:spPr/>
        <p:txBody>
          <a:bodyPr/>
          <a:lstStyle>
            <a:lvl1pPr>
              <a:defRPr>
                <a:latin typeface="Abadi" panose="020B0604020104020204" pitchFamily="34" charset="0"/>
              </a:defRPr>
            </a:lvl1pPr>
          </a:lstStyle>
          <a:p>
            <a:endParaRPr lang="it-IT"/>
          </a:p>
        </p:txBody>
      </p:sp>
      <p:sp>
        <p:nvSpPr>
          <p:cNvPr id="6" name="Segnaposto numero diapositiva 5">
            <a:extLst>
              <a:ext uri="{FF2B5EF4-FFF2-40B4-BE49-F238E27FC236}">
                <a16:creationId xmlns:a16="http://schemas.microsoft.com/office/drawing/2014/main" id="{D2699899-80FC-72AD-35C9-129022D12174}"/>
              </a:ext>
            </a:extLst>
          </p:cNvPr>
          <p:cNvSpPr>
            <a:spLocks noGrp="1"/>
          </p:cNvSpPr>
          <p:nvPr>
            <p:ph type="sldNum" sz="quarter" idx="12"/>
          </p:nvPr>
        </p:nvSpPr>
        <p:spPr/>
        <p:txBody>
          <a:bodyPr/>
          <a:lstStyle>
            <a:lvl1pPr>
              <a:defRPr>
                <a:latin typeface="Abadi" panose="020B0604020104020204" pitchFamily="34" charset="0"/>
              </a:defRPr>
            </a:lvl1pPr>
          </a:lstStyle>
          <a:p>
            <a:fld id="{A634D4B2-ED5B-403B-8144-F992BFCADD81}" type="slidenum">
              <a:rPr lang="it-IT" smtClean="0"/>
              <a:pPr/>
              <a:t>‹N›</a:t>
            </a:fld>
            <a:endParaRPr lang="it-IT"/>
          </a:p>
        </p:txBody>
      </p:sp>
    </p:spTree>
    <p:extLst>
      <p:ext uri="{BB962C8B-B14F-4D97-AF65-F5344CB8AC3E}">
        <p14:creationId xmlns:p14="http://schemas.microsoft.com/office/powerpoint/2010/main" val="3273030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CFCA91C-A628-5C52-B53A-9F4C2A8ADA8F}"/>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82F97DBD-521A-F5BF-0708-184ECB9071C9}"/>
              </a:ext>
            </a:extLst>
          </p:cNvPr>
          <p:cNvSpPr>
            <a:spLocks noGrp="1"/>
          </p:cNvSpPr>
          <p:nvPr>
            <p:ph idx="1"/>
          </p:nvPr>
        </p:nvSpPr>
        <p:spPr/>
        <p:txBody>
          <a:bodyPr/>
          <a:lstStyle>
            <a:lvl1pPr>
              <a:defRPr>
                <a:latin typeface="Abadi" panose="020B0604020104020204" pitchFamily="34" charset="0"/>
              </a:defRPr>
            </a:lvl1pPr>
            <a:lvl2pPr>
              <a:defRPr>
                <a:latin typeface="Abadi" panose="020B0604020104020204" pitchFamily="34" charset="0"/>
              </a:defRPr>
            </a:lvl2pPr>
            <a:lvl3pPr>
              <a:defRPr>
                <a:latin typeface="Abadi" panose="020B0604020104020204" pitchFamily="34" charset="0"/>
              </a:defRPr>
            </a:lvl3pPr>
            <a:lvl4pPr>
              <a:defRPr>
                <a:latin typeface="Abadi" panose="020B0604020104020204" pitchFamily="34" charset="0"/>
              </a:defRPr>
            </a:lvl4pPr>
            <a:lvl5pPr>
              <a:defRPr>
                <a:latin typeface="Abadi" panose="020B0604020104020204" pitchFamily="34" charset="0"/>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4" name="Segnaposto data 3">
            <a:extLst>
              <a:ext uri="{FF2B5EF4-FFF2-40B4-BE49-F238E27FC236}">
                <a16:creationId xmlns:a16="http://schemas.microsoft.com/office/drawing/2014/main" id="{35884A99-D82E-2806-9189-BB19B8AE2631}"/>
              </a:ext>
            </a:extLst>
          </p:cNvPr>
          <p:cNvSpPr>
            <a:spLocks noGrp="1"/>
          </p:cNvSpPr>
          <p:nvPr>
            <p:ph type="dt" sz="half" idx="10"/>
          </p:nvPr>
        </p:nvSpPr>
        <p:spPr/>
        <p:txBody>
          <a:bodyPr/>
          <a:lstStyle>
            <a:lvl1pPr>
              <a:defRPr>
                <a:latin typeface="Abadi" panose="020B0604020104020204" pitchFamily="34" charset="0"/>
              </a:defRPr>
            </a:lvl1pPr>
          </a:lstStyle>
          <a:p>
            <a:fld id="{1E1DC9CD-2E21-B64B-9958-11E94B746EC7}" type="datetime1">
              <a:rPr lang="it-IT" smtClean="0"/>
              <a:t>23/09/2026</a:t>
            </a:fld>
            <a:endParaRPr lang="it-IT"/>
          </a:p>
        </p:txBody>
      </p:sp>
      <p:sp>
        <p:nvSpPr>
          <p:cNvPr id="5" name="Segnaposto piè di pagina 4">
            <a:extLst>
              <a:ext uri="{FF2B5EF4-FFF2-40B4-BE49-F238E27FC236}">
                <a16:creationId xmlns:a16="http://schemas.microsoft.com/office/drawing/2014/main" id="{51C34795-81DA-4FBB-B0AD-E6CD6EAD8648}"/>
              </a:ext>
            </a:extLst>
          </p:cNvPr>
          <p:cNvSpPr>
            <a:spLocks noGrp="1"/>
          </p:cNvSpPr>
          <p:nvPr>
            <p:ph type="ftr" sz="quarter" idx="11"/>
          </p:nvPr>
        </p:nvSpPr>
        <p:spPr/>
        <p:txBody>
          <a:bodyPr/>
          <a:lstStyle>
            <a:lvl1pPr>
              <a:defRPr>
                <a:latin typeface="Abadi" panose="020B0604020104020204" pitchFamily="34" charset="0"/>
              </a:defRPr>
            </a:lvl1pPr>
          </a:lstStyle>
          <a:p>
            <a:endParaRPr lang="it-IT"/>
          </a:p>
        </p:txBody>
      </p:sp>
      <p:sp>
        <p:nvSpPr>
          <p:cNvPr id="6" name="Segnaposto numero diapositiva 5">
            <a:extLst>
              <a:ext uri="{FF2B5EF4-FFF2-40B4-BE49-F238E27FC236}">
                <a16:creationId xmlns:a16="http://schemas.microsoft.com/office/drawing/2014/main" id="{BD2C8564-D935-69F8-C984-5BF23EDC5F14}"/>
              </a:ext>
            </a:extLst>
          </p:cNvPr>
          <p:cNvSpPr>
            <a:spLocks noGrp="1"/>
          </p:cNvSpPr>
          <p:nvPr>
            <p:ph type="sldNum" sz="quarter" idx="12"/>
          </p:nvPr>
        </p:nvSpPr>
        <p:spPr/>
        <p:txBody>
          <a:bodyPr/>
          <a:lstStyle>
            <a:lvl1pPr>
              <a:defRPr>
                <a:latin typeface="Abadi" panose="020B0604020104020204" pitchFamily="34" charset="0"/>
              </a:defRPr>
            </a:lvl1pPr>
          </a:lstStyle>
          <a:p>
            <a:fld id="{A634D4B2-ED5B-403B-8144-F992BFCADD81}" type="slidenum">
              <a:rPr lang="it-IT" smtClean="0"/>
              <a:pPr/>
              <a:t>‹N›</a:t>
            </a:fld>
            <a:endParaRPr lang="it-IT"/>
          </a:p>
        </p:txBody>
      </p:sp>
    </p:spTree>
    <p:extLst>
      <p:ext uri="{BB962C8B-B14F-4D97-AF65-F5344CB8AC3E}">
        <p14:creationId xmlns:p14="http://schemas.microsoft.com/office/powerpoint/2010/main" val="3078122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06BEF3B-0004-8082-17F6-3C111A9688DF}"/>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46A58325-E0AA-75F6-9BA3-5203BE1880B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latin typeface="Abadi" panose="020B0604020104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dirty="0"/>
              <a:t>Fare clic per modificare gli stili del testo dello schema</a:t>
            </a:r>
          </a:p>
        </p:txBody>
      </p:sp>
      <p:sp>
        <p:nvSpPr>
          <p:cNvPr id="4" name="Segnaposto data 3">
            <a:extLst>
              <a:ext uri="{FF2B5EF4-FFF2-40B4-BE49-F238E27FC236}">
                <a16:creationId xmlns:a16="http://schemas.microsoft.com/office/drawing/2014/main" id="{B44A19D1-AF05-6B22-21DA-B1C9D5ECB98F}"/>
              </a:ext>
            </a:extLst>
          </p:cNvPr>
          <p:cNvSpPr>
            <a:spLocks noGrp="1"/>
          </p:cNvSpPr>
          <p:nvPr>
            <p:ph type="dt" sz="half" idx="10"/>
          </p:nvPr>
        </p:nvSpPr>
        <p:spPr/>
        <p:txBody>
          <a:bodyPr/>
          <a:lstStyle>
            <a:lvl1pPr>
              <a:defRPr>
                <a:latin typeface="Abadi" panose="020B0604020104020204" pitchFamily="34" charset="0"/>
              </a:defRPr>
            </a:lvl1pPr>
          </a:lstStyle>
          <a:p>
            <a:fld id="{F53CB78E-06D9-E542-B283-3BBFE32517CF}" type="datetime1">
              <a:rPr lang="it-IT" smtClean="0"/>
              <a:t>23/09/2026</a:t>
            </a:fld>
            <a:endParaRPr lang="it-IT"/>
          </a:p>
        </p:txBody>
      </p:sp>
      <p:sp>
        <p:nvSpPr>
          <p:cNvPr id="5" name="Segnaposto piè di pagina 4">
            <a:extLst>
              <a:ext uri="{FF2B5EF4-FFF2-40B4-BE49-F238E27FC236}">
                <a16:creationId xmlns:a16="http://schemas.microsoft.com/office/drawing/2014/main" id="{BFFC203C-68B6-650D-5BAF-50236AB7796F}"/>
              </a:ext>
            </a:extLst>
          </p:cNvPr>
          <p:cNvSpPr>
            <a:spLocks noGrp="1"/>
          </p:cNvSpPr>
          <p:nvPr>
            <p:ph type="ftr" sz="quarter" idx="11"/>
          </p:nvPr>
        </p:nvSpPr>
        <p:spPr/>
        <p:txBody>
          <a:bodyPr/>
          <a:lstStyle>
            <a:lvl1pPr>
              <a:defRPr>
                <a:latin typeface="Abadi" panose="020B0604020104020204" pitchFamily="34" charset="0"/>
              </a:defRPr>
            </a:lvl1pPr>
          </a:lstStyle>
          <a:p>
            <a:endParaRPr lang="it-IT"/>
          </a:p>
        </p:txBody>
      </p:sp>
      <p:sp>
        <p:nvSpPr>
          <p:cNvPr id="6" name="Segnaposto numero diapositiva 5">
            <a:extLst>
              <a:ext uri="{FF2B5EF4-FFF2-40B4-BE49-F238E27FC236}">
                <a16:creationId xmlns:a16="http://schemas.microsoft.com/office/drawing/2014/main" id="{04038BCB-7B70-5517-237A-6572181AE3A7}"/>
              </a:ext>
            </a:extLst>
          </p:cNvPr>
          <p:cNvSpPr>
            <a:spLocks noGrp="1"/>
          </p:cNvSpPr>
          <p:nvPr>
            <p:ph type="sldNum" sz="quarter" idx="12"/>
          </p:nvPr>
        </p:nvSpPr>
        <p:spPr/>
        <p:txBody>
          <a:bodyPr/>
          <a:lstStyle>
            <a:lvl1pPr>
              <a:defRPr>
                <a:latin typeface="Abadi" panose="020B0604020104020204" pitchFamily="34" charset="0"/>
              </a:defRPr>
            </a:lvl1pPr>
          </a:lstStyle>
          <a:p>
            <a:fld id="{A634D4B2-ED5B-403B-8144-F992BFCADD81}" type="slidenum">
              <a:rPr lang="it-IT" smtClean="0"/>
              <a:pPr/>
              <a:t>‹N›</a:t>
            </a:fld>
            <a:endParaRPr lang="it-IT"/>
          </a:p>
        </p:txBody>
      </p:sp>
    </p:spTree>
    <p:extLst>
      <p:ext uri="{BB962C8B-B14F-4D97-AF65-F5344CB8AC3E}">
        <p14:creationId xmlns:p14="http://schemas.microsoft.com/office/powerpoint/2010/main" val="4023685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A4FFB6-BC85-A687-56BB-E50C0DD9E27B}"/>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A56629F2-3700-68BB-D01D-60C57B548F91}"/>
              </a:ext>
            </a:extLst>
          </p:cNvPr>
          <p:cNvSpPr>
            <a:spLocks noGrp="1"/>
          </p:cNvSpPr>
          <p:nvPr>
            <p:ph sz="half" idx="1"/>
          </p:nvPr>
        </p:nvSpPr>
        <p:spPr>
          <a:xfrm>
            <a:off x="838200" y="1825625"/>
            <a:ext cx="5181600" cy="4351338"/>
          </a:xfrm>
        </p:spPr>
        <p:txBody>
          <a:bodyPr/>
          <a:lstStyle>
            <a:lvl1pPr>
              <a:defRPr>
                <a:latin typeface="Abadi" panose="020B0604020104020204" pitchFamily="34" charset="0"/>
              </a:defRPr>
            </a:lvl1pPr>
            <a:lvl2pPr>
              <a:defRPr>
                <a:latin typeface="Abadi" panose="020B0604020104020204" pitchFamily="34" charset="0"/>
              </a:defRPr>
            </a:lvl2pPr>
            <a:lvl3pPr>
              <a:defRPr>
                <a:latin typeface="Abadi" panose="020B0604020104020204" pitchFamily="34" charset="0"/>
              </a:defRPr>
            </a:lvl3pPr>
            <a:lvl4pPr>
              <a:defRPr>
                <a:latin typeface="Abadi" panose="020B0604020104020204" pitchFamily="34" charset="0"/>
              </a:defRPr>
            </a:lvl4pPr>
            <a:lvl5pPr>
              <a:defRPr>
                <a:latin typeface="Abadi" panose="020B0604020104020204" pitchFamily="34" charset="0"/>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4" name="Segnaposto contenuto 3">
            <a:extLst>
              <a:ext uri="{FF2B5EF4-FFF2-40B4-BE49-F238E27FC236}">
                <a16:creationId xmlns:a16="http://schemas.microsoft.com/office/drawing/2014/main" id="{95B914B2-15AE-A165-414B-6275675FE428}"/>
              </a:ext>
            </a:extLst>
          </p:cNvPr>
          <p:cNvSpPr>
            <a:spLocks noGrp="1"/>
          </p:cNvSpPr>
          <p:nvPr>
            <p:ph sz="half" idx="2"/>
          </p:nvPr>
        </p:nvSpPr>
        <p:spPr>
          <a:xfrm>
            <a:off x="6172200" y="1825625"/>
            <a:ext cx="5181600" cy="4351338"/>
          </a:xfrm>
        </p:spPr>
        <p:txBody>
          <a:bodyPr/>
          <a:lstStyle>
            <a:lvl1pPr>
              <a:defRPr>
                <a:latin typeface="Abadi" panose="020B0604020104020204" pitchFamily="34" charset="0"/>
              </a:defRPr>
            </a:lvl1pPr>
            <a:lvl2pPr>
              <a:defRPr>
                <a:latin typeface="Abadi" panose="020B0604020104020204" pitchFamily="34" charset="0"/>
              </a:defRPr>
            </a:lvl2pPr>
            <a:lvl3pPr>
              <a:defRPr>
                <a:latin typeface="Abadi" panose="020B0604020104020204" pitchFamily="34" charset="0"/>
              </a:defRPr>
            </a:lvl3pPr>
            <a:lvl4pPr>
              <a:defRPr>
                <a:latin typeface="Abadi" panose="020B0604020104020204" pitchFamily="34" charset="0"/>
              </a:defRPr>
            </a:lvl4pPr>
            <a:lvl5pPr>
              <a:defRPr>
                <a:latin typeface="Abadi" panose="020B0604020104020204" pitchFamily="34" charset="0"/>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5" name="Segnaposto data 4">
            <a:extLst>
              <a:ext uri="{FF2B5EF4-FFF2-40B4-BE49-F238E27FC236}">
                <a16:creationId xmlns:a16="http://schemas.microsoft.com/office/drawing/2014/main" id="{4EC54ACC-82E3-D986-6BA5-02064D9657D3}"/>
              </a:ext>
            </a:extLst>
          </p:cNvPr>
          <p:cNvSpPr>
            <a:spLocks noGrp="1"/>
          </p:cNvSpPr>
          <p:nvPr>
            <p:ph type="dt" sz="half" idx="10"/>
          </p:nvPr>
        </p:nvSpPr>
        <p:spPr/>
        <p:txBody>
          <a:bodyPr/>
          <a:lstStyle>
            <a:lvl1pPr>
              <a:defRPr>
                <a:latin typeface="Abadi" panose="020B0604020104020204" pitchFamily="34" charset="0"/>
              </a:defRPr>
            </a:lvl1pPr>
          </a:lstStyle>
          <a:p>
            <a:fld id="{C81A9AA2-C762-A44F-A263-B93835778FCC}" type="datetime1">
              <a:rPr lang="it-IT" smtClean="0"/>
              <a:t>23/09/2026</a:t>
            </a:fld>
            <a:endParaRPr lang="it-IT"/>
          </a:p>
        </p:txBody>
      </p:sp>
      <p:sp>
        <p:nvSpPr>
          <p:cNvPr id="6" name="Segnaposto piè di pagina 5">
            <a:extLst>
              <a:ext uri="{FF2B5EF4-FFF2-40B4-BE49-F238E27FC236}">
                <a16:creationId xmlns:a16="http://schemas.microsoft.com/office/drawing/2014/main" id="{6332F8E5-0183-0108-01EE-9077CBD129A3}"/>
              </a:ext>
            </a:extLst>
          </p:cNvPr>
          <p:cNvSpPr>
            <a:spLocks noGrp="1"/>
          </p:cNvSpPr>
          <p:nvPr>
            <p:ph type="ftr" sz="quarter" idx="11"/>
          </p:nvPr>
        </p:nvSpPr>
        <p:spPr/>
        <p:txBody>
          <a:bodyPr/>
          <a:lstStyle>
            <a:lvl1pPr>
              <a:defRPr>
                <a:latin typeface="Abadi" panose="020B0604020104020204" pitchFamily="34" charset="0"/>
              </a:defRPr>
            </a:lvl1pPr>
          </a:lstStyle>
          <a:p>
            <a:endParaRPr lang="it-IT"/>
          </a:p>
        </p:txBody>
      </p:sp>
      <p:sp>
        <p:nvSpPr>
          <p:cNvPr id="7" name="Segnaposto numero diapositiva 6">
            <a:extLst>
              <a:ext uri="{FF2B5EF4-FFF2-40B4-BE49-F238E27FC236}">
                <a16:creationId xmlns:a16="http://schemas.microsoft.com/office/drawing/2014/main" id="{5B473591-E9BA-61BF-23F2-D8709072AE14}"/>
              </a:ext>
            </a:extLst>
          </p:cNvPr>
          <p:cNvSpPr>
            <a:spLocks noGrp="1"/>
          </p:cNvSpPr>
          <p:nvPr>
            <p:ph type="sldNum" sz="quarter" idx="12"/>
          </p:nvPr>
        </p:nvSpPr>
        <p:spPr/>
        <p:txBody>
          <a:bodyPr/>
          <a:lstStyle>
            <a:lvl1pPr>
              <a:defRPr>
                <a:latin typeface="Abadi" panose="020B0604020104020204" pitchFamily="34" charset="0"/>
              </a:defRPr>
            </a:lvl1pPr>
          </a:lstStyle>
          <a:p>
            <a:fld id="{A634D4B2-ED5B-403B-8144-F992BFCADD81}" type="slidenum">
              <a:rPr lang="it-IT" smtClean="0"/>
              <a:pPr/>
              <a:t>‹N›</a:t>
            </a:fld>
            <a:endParaRPr lang="it-IT"/>
          </a:p>
        </p:txBody>
      </p:sp>
    </p:spTree>
    <p:extLst>
      <p:ext uri="{BB962C8B-B14F-4D97-AF65-F5344CB8AC3E}">
        <p14:creationId xmlns:p14="http://schemas.microsoft.com/office/powerpoint/2010/main" val="4293786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AB9EA8B-573C-B672-7F85-CE42B598E943}"/>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75219C54-98AB-05BA-7A39-D6D008222273}"/>
              </a:ext>
            </a:extLst>
          </p:cNvPr>
          <p:cNvSpPr>
            <a:spLocks noGrp="1"/>
          </p:cNvSpPr>
          <p:nvPr>
            <p:ph type="body" idx="1"/>
          </p:nvPr>
        </p:nvSpPr>
        <p:spPr>
          <a:xfrm>
            <a:off x="839788" y="1681163"/>
            <a:ext cx="5157787" cy="823912"/>
          </a:xfrm>
        </p:spPr>
        <p:txBody>
          <a:bodyPr anchor="b"/>
          <a:lstStyle>
            <a:lvl1pPr marL="0" indent="0">
              <a:buNone/>
              <a:defRPr sz="2400" b="1">
                <a:latin typeface="Abadi" panose="020B06040201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Fare clic per modificare gli stili del testo dello schema</a:t>
            </a:r>
          </a:p>
        </p:txBody>
      </p:sp>
      <p:sp>
        <p:nvSpPr>
          <p:cNvPr id="4" name="Segnaposto contenuto 3">
            <a:extLst>
              <a:ext uri="{FF2B5EF4-FFF2-40B4-BE49-F238E27FC236}">
                <a16:creationId xmlns:a16="http://schemas.microsoft.com/office/drawing/2014/main" id="{B7E6E882-541C-4686-1329-6AE35EC964D9}"/>
              </a:ext>
            </a:extLst>
          </p:cNvPr>
          <p:cNvSpPr>
            <a:spLocks noGrp="1"/>
          </p:cNvSpPr>
          <p:nvPr>
            <p:ph sz="half" idx="2"/>
          </p:nvPr>
        </p:nvSpPr>
        <p:spPr>
          <a:xfrm>
            <a:off x="839788" y="2505075"/>
            <a:ext cx="5157787" cy="3684588"/>
          </a:xfrm>
        </p:spPr>
        <p:txBody>
          <a:bodyPr/>
          <a:lstStyle>
            <a:lvl1pPr>
              <a:defRPr>
                <a:latin typeface="Abadi" panose="020B0604020104020204" pitchFamily="34" charset="0"/>
              </a:defRPr>
            </a:lvl1pPr>
            <a:lvl2pPr>
              <a:defRPr>
                <a:latin typeface="Abadi" panose="020B0604020104020204" pitchFamily="34" charset="0"/>
              </a:defRPr>
            </a:lvl2pPr>
            <a:lvl3pPr>
              <a:defRPr>
                <a:latin typeface="Abadi" panose="020B0604020104020204" pitchFamily="34" charset="0"/>
              </a:defRPr>
            </a:lvl3pPr>
            <a:lvl4pPr>
              <a:defRPr>
                <a:latin typeface="Abadi" panose="020B0604020104020204" pitchFamily="34" charset="0"/>
              </a:defRPr>
            </a:lvl4pPr>
            <a:lvl5pPr>
              <a:defRPr>
                <a:latin typeface="Abadi" panose="020B0604020104020204" pitchFamily="34" charset="0"/>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5" name="Segnaposto testo 4">
            <a:extLst>
              <a:ext uri="{FF2B5EF4-FFF2-40B4-BE49-F238E27FC236}">
                <a16:creationId xmlns:a16="http://schemas.microsoft.com/office/drawing/2014/main" id="{70FE4EAF-0904-6AC0-42E7-94DF5D7E2F56}"/>
              </a:ext>
            </a:extLst>
          </p:cNvPr>
          <p:cNvSpPr>
            <a:spLocks noGrp="1"/>
          </p:cNvSpPr>
          <p:nvPr>
            <p:ph type="body" sz="quarter" idx="3"/>
          </p:nvPr>
        </p:nvSpPr>
        <p:spPr>
          <a:xfrm>
            <a:off x="6172200" y="1681163"/>
            <a:ext cx="5183188" cy="823912"/>
          </a:xfrm>
        </p:spPr>
        <p:txBody>
          <a:bodyPr anchor="b"/>
          <a:lstStyle>
            <a:lvl1pPr marL="0" indent="0">
              <a:buNone/>
              <a:defRPr sz="2400" b="1">
                <a:latin typeface="Abadi" panose="020B06040201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Fare clic per modificare gli stili del testo dello schema</a:t>
            </a:r>
          </a:p>
        </p:txBody>
      </p:sp>
      <p:sp>
        <p:nvSpPr>
          <p:cNvPr id="6" name="Segnaposto contenuto 5">
            <a:extLst>
              <a:ext uri="{FF2B5EF4-FFF2-40B4-BE49-F238E27FC236}">
                <a16:creationId xmlns:a16="http://schemas.microsoft.com/office/drawing/2014/main" id="{9A387D94-E43A-F212-032F-B5F320C72E00}"/>
              </a:ext>
            </a:extLst>
          </p:cNvPr>
          <p:cNvSpPr>
            <a:spLocks noGrp="1"/>
          </p:cNvSpPr>
          <p:nvPr>
            <p:ph sz="quarter" idx="4"/>
          </p:nvPr>
        </p:nvSpPr>
        <p:spPr>
          <a:xfrm>
            <a:off x="6172200" y="2505075"/>
            <a:ext cx="5183188" cy="3684588"/>
          </a:xfrm>
        </p:spPr>
        <p:txBody>
          <a:bodyPr/>
          <a:lstStyle>
            <a:lvl1pPr>
              <a:defRPr>
                <a:latin typeface="Abadi" panose="020B0604020104020204" pitchFamily="34" charset="0"/>
              </a:defRPr>
            </a:lvl1pPr>
            <a:lvl2pPr>
              <a:defRPr>
                <a:latin typeface="Abadi" panose="020B0604020104020204" pitchFamily="34" charset="0"/>
              </a:defRPr>
            </a:lvl2pPr>
            <a:lvl3pPr>
              <a:defRPr>
                <a:latin typeface="Abadi" panose="020B0604020104020204" pitchFamily="34" charset="0"/>
              </a:defRPr>
            </a:lvl3pPr>
            <a:lvl4pPr>
              <a:defRPr>
                <a:latin typeface="Abadi" panose="020B0604020104020204" pitchFamily="34" charset="0"/>
              </a:defRPr>
            </a:lvl4pPr>
            <a:lvl5pPr>
              <a:defRPr>
                <a:latin typeface="Abadi" panose="020B0604020104020204" pitchFamily="34" charset="0"/>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7" name="Segnaposto data 6">
            <a:extLst>
              <a:ext uri="{FF2B5EF4-FFF2-40B4-BE49-F238E27FC236}">
                <a16:creationId xmlns:a16="http://schemas.microsoft.com/office/drawing/2014/main" id="{27D00756-2BF5-D452-B986-E877F3CD107C}"/>
              </a:ext>
            </a:extLst>
          </p:cNvPr>
          <p:cNvSpPr>
            <a:spLocks noGrp="1"/>
          </p:cNvSpPr>
          <p:nvPr>
            <p:ph type="dt" sz="half" idx="10"/>
          </p:nvPr>
        </p:nvSpPr>
        <p:spPr/>
        <p:txBody>
          <a:bodyPr/>
          <a:lstStyle>
            <a:lvl1pPr>
              <a:defRPr>
                <a:latin typeface="Abadi" panose="020B0604020104020204" pitchFamily="34" charset="0"/>
              </a:defRPr>
            </a:lvl1pPr>
          </a:lstStyle>
          <a:p>
            <a:fld id="{2096E499-B020-F446-8E9D-ADC7FB7D16AB}" type="datetime1">
              <a:rPr lang="it-IT" smtClean="0"/>
              <a:t>23/09/2026</a:t>
            </a:fld>
            <a:endParaRPr lang="it-IT"/>
          </a:p>
        </p:txBody>
      </p:sp>
      <p:sp>
        <p:nvSpPr>
          <p:cNvPr id="8" name="Segnaposto piè di pagina 7">
            <a:extLst>
              <a:ext uri="{FF2B5EF4-FFF2-40B4-BE49-F238E27FC236}">
                <a16:creationId xmlns:a16="http://schemas.microsoft.com/office/drawing/2014/main" id="{49D49E0B-4BFB-C414-C295-B84C8B60BCBB}"/>
              </a:ext>
            </a:extLst>
          </p:cNvPr>
          <p:cNvSpPr>
            <a:spLocks noGrp="1"/>
          </p:cNvSpPr>
          <p:nvPr>
            <p:ph type="ftr" sz="quarter" idx="11"/>
          </p:nvPr>
        </p:nvSpPr>
        <p:spPr/>
        <p:txBody>
          <a:bodyPr/>
          <a:lstStyle>
            <a:lvl1pPr>
              <a:defRPr>
                <a:latin typeface="Abadi" panose="020B0604020104020204" pitchFamily="34" charset="0"/>
              </a:defRPr>
            </a:lvl1pPr>
          </a:lstStyle>
          <a:p>
            <a:endParaRPr lang="it-IT"/>
          </a:p>
        </p:txBody>
      </p:sp>
      <p:sp>
        <p:nvSpPr>
          <p:cNvPr id="9" name="Segnaposto numero diapositiva 8">
            <a:extLst>
              <a:ext uri="{FF2B5EF4-FFF2-40B4-BE49-F238E27FC236}">
                <a16:creationId xmlns:a16="http://schemas.microsoft.com/office/drawing/2014/main" id="{CC9C3AED-5F51-8E21-0134-47EA88A3D207}"/>
              </a:ext>
            </a:extLst>
          </p:cNvPr>
          <p:cNvSpPr>
            <a:spLocks noGrp="1"/>
          </p:cNvSpPr>
          <p:nvPr>
            <p:ph type="sldNum" sz="quarter" idx="12"/>
          </p:nvPr>
        </p:nvSpPr>
        <p:spPr/>
        <p:txBody>
          <a:bodyPr/>
          <a:lstStyle>
            <a:lvl1pPr>
              <a:defRPr>
                <a:latin typeface="Abadi" panose="020B0604020104020204" pitchFamily="34" charset="0"/>
              </a:defRPr>
            </a:lvl1pPr>
          </a:lstStyle>
          <a:p>
            <a:fld id="{A634D4B2-ED5B-403B-8144-F992BFCADD81}" type="slidenum">
              <a:rPr lang="it-IT" smtClean="0"/>
              <a:pPr/>
              <a:t>‹N›</a:t>
            </a:fld>
            <a:endParaRPr lang="it-IT"/>
          </a:p>
        </p:txBody>
      </p:sp>
    </p:spTree>
    <p:extLst>
      <p:ext uri="{BB962C8B-B14F-4D97-AF65-F5344CB8AC3E}">
        <p14:creationId xmlns:p14="http://schemas.microsoft.com/office/powerpoint/2010/main" val="1404754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03FA278-B057-37AF-CA55-C3282EBED047}"/>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387BD7B8-9D5C-E103-38D8-EC1FCDDC22D7}"/>
              </a:ext>
            </a:extLst>
          </p:cNvPr>
          <p:cNvSpPr>
            <a:spLocks noGrp="1"/>
          </p:cNvSpPr>
          <p:nvPr>
            <p:ph type="dt" sz="half" idx="10"/>
          </p:nvPr>
        </p:nvSpPr>
        <p:spPr/>
        <p:txBody>
          <a:bodyPr/>
          <a:lstStyle>
            <a:lvl1pPr>
              <a:defRPr>
                <a:latin typeface="Abadi" panose="020B0604020104020204" pitchFamily="34" charset="0"/>
              </a:defRPr>
            </a:lvl1pPr>
          </a:lstStyle>
          <a:p>
            <a:fld id="{F279048D-8205-2F46-ACD3-1502A9DDFF47}" type="datetime1">
              <a:rPr lang="it-IT" smtClean="0"/>
              <a:t>23/09/2026</a:t>
            </a:fld>
            <a:endParaRPr lang="it-IT"/>
          </a:p>
        </p:txBody>
      </p:sp>
      <p:sp>
        <p:nvSpPr>
          <p:cNvPr id="4" name="Segnaposto piè di pagina 3">
            <a:extLst>
              <a:ext uri="{FF2B5EF4-FFF2-40B4-BE49-F238E27FC236}">
                <a16:creationId xmlns:a16="http://schemas.microsoft.com/office/drawing/2014/main" id="{82B2277E-DB7C-9F52-93CF-DC7F41DAA948}"/>
              </a:ext>
            </a:extLst>
          </p:cNvPr>
          <p:cNvSpPr>
            <a:spLocks noGrp="1"/>
          </p:cNvSpPr>
          <p:nvPr>
            <p:ph type="ftr" sz="quarter" idx="11"/>
          </p:nvPr>
        </p:nvSpPr>
        <p:spPr/>
        <p:txBody>
          <a:bodyPr/>
          <a:lstStyle>
            <a:lvl1pPr>
              <a:defRPr>
                <a:latin typeface="Abadi" panose="020B0604020104020204" pitchFamily="34" charset="0"/>
              </a:defRPr>
            </a:lvl1pPr>
          </a:lstStyle>
          <a:p>
            <a:endParaRPr lang="it-IT"/>
          </a:p>
        </p:txBody>
      </p:sp>
      <p:sp>
        <p:nvSpPr>
          <p:cNvPr id="5" name="Segnaposto numero diapositiva 4">
            <a:extLst>
              <a:ext uri="{FF2B5EF4-FFF2-40B4-BE49-F238E27FC236}">
                <a16:creationId xmlns:a16="http://schemas.microsoft.com/office/drawing/2014/main" id="{D1FFD538-3665-B66C-DA34-670ABD7407D8}"/>
              </a:ext>
            </a:extLst>
          </p:cNvPr>
          <p:cNvSpPr>
            <a:spLocks noGrp="1"/>
          </p:cNvSpPr>
          <p:nvPr>
            <p:ph type="sldNum" sz="quarter" idx="12"/>
          </p:nvPr>
        </p:nvSpPr>
        <p:spPr/>
        <p:txBody>
          <a:bodyPr/>
          <a:lstStyle>
            <a:lvl1pPr>
              <a:defRPr>
                <a:latin typeface="Abadi" panose="020B0604020104020204" pitchFamily="34" charset="0"/>
              </a:defRPr>
            </a:lvl1pPr>
          </a:lstStyle>
          <a:p>
            <a:fld id="{A634D4B2-ED5B-403B-8144-F992BFCADD81}" type="slidenum">
              <a:rPr lang="it-IT" smtClean="0"/>
              <a:pPr/>
              <a:t>‹N›</a:t>
            </a:fld>
            <a:endParaRPr lang="it-IT"/>
          </a:p>
        </p:txBody>
      </p:sp>
    </p:spTree>
    <p:extLst>
      <p:ext uri="{BB962C8B-B14F-4D97-AF65-F5344CB8AC3E}">
        <p14:creationId xmlns:p14="http://schemas.microsoft.com/office/powerpoint/2010/main" val="74424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CFB0804C-BE43-653C-D223-B219F0BBC9C5}"/>
              </a:ext>
            </a:extLst>
          </p:cNvPr>
          <p:cNvSpPr>
            <a:spLocks noGrp="1"/>
          </p:cNvSpPr>
          <p:nvPr>
            <p:ph type="dt" sz="half" idx="10"/>
          </p:nvPr>
        </p:nvSpPr>
        <p:spPr/>
        <p:txBody>
          <a:bodyPr/>
          <a:lstStyle>
            <a:lvl1pPr>
              <a:defRPr>
                <a:latin typeface="Abadi" panose="020B0604020104020204" pitchFamily="34" charset="0"/>
              </a:defRPr>
            </a:lvl1pPr>
          </a:lstStyle>
          <a:p>
            <a:fld id="{9E45905E-D380-9D4A-B27A-D8ED84E5B082}" type="datetime1">
              <a:rPr lang="it-IT" smtClean="0"/>
              <a:t>23/09/2026</a:t>
            </a:fld>
            <a:endParaRPr lang="it-IT"/>
          </a:p>
        </p:txBody>
      </p:sp>
      <p:sp>
        <p:nvSpPr>
          <p:cNvPr id="3" name="Segnaposto piè di pagina 2">
            <a:extLst>
              <a:ext uri="{FF2B5EF4-FFF2-40B4-BE49-F238E27FC236}">
                <a16:creationId xmlns:a16="http://schemas.microsoft.com/office/drawing/2014/main" id="{CA81430A-856F-16FC-2E65-A9DFD10CA770}"/>
              </a:ext>
            </a:extLst>
          </p:cNvPr>
          <p:cNvSpPr>
            <a:spLocks noGrp="1"/>
          </p:cNvSpPr>
          <p:nvPr>
            <p:ph type="ftr" sz="quarter" idx="11"/>
          </p:nvPr>
        </p:nvSpPr>
        <p:spPr/>
        <p:txBody>
          <a:bodyPr/>
          <a:lstStyle>
            <a:lvl1pPr>
              <a:defRPr>
                <a:latin typeface="Abadi" panose="020B0604020104020204" pitchFamily="34" charset="0"/>
              </a:defRPr>
            </a:lvl1pPr>
          </a:lstStyle>
          <a:p>
            <a:endParaRPr lang="it-IT"/>
          </a:p>
        </p:txBody>
      </p:sp>
      <p:sp>
        <p:nvSpPr>
          <p:cNvPr id="4" name="Segnaposto numero diapositiva 3">
            <a:extLst>
              <a:ext uri="{FF2B5EF4-FFF2-40B4-BE49-F238E27FC236}">
                <a16:creationId xmlns:a16="http://schemas.microsoft.com/office/drawing/2014/main" id="{ADA8EE38-D1B9-C447-1288-0FB088F44EF3}"/>
              </a:ext>
            </a:extLst>
          </p:cNvPr>
          <p:cNvSpPr>
            <a:spLocks noGrp="1"/>
          </p:cNvSpPr>
          <p:nvPr>
            <p:ph type="sldNum" sz="quarter" idx="12"/>
          </p:nvPr>
        </p:nvSpPr>
        <p:spPr/>
        <p:txBody>
          <a:bodyPr/>
          <a:lstStyle>
            <a:lvl1pPr>
              <a:defRPr>
                <a:latin typeface="Abadi" panose="020B0604020104020204" pitchFamily="34" charset="0"/>
              </a:defRPr>
            </a:lvl1pPr>
          </a:lstStyle>
          <a:p>
            <a:fld id="{A634D4B2-ED5B-403B-8144-F992BFCADD81}" type="slidenum">
              <a:rPr lang="it-IT" smtClean="0"/>
              <a:pPr/>
              <a:t>‹N›</a:t>
            </a:fld>
            <a:endParaRPr lang="it-IT"/>
          </a:p>
        </p:txBody>
      </p:sp>
    </p:spTree>
    <p:extLst>
      <p:ext uri="{BB962C8B-B14F-4D97-AF65-F5344CB8AC3E}">
        <p14:creationId xmlns:p14="http://schemas.microsoft.com/office/powerpoint/2010/main" val="42015159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7C31B5-6038-DD96-B192-196C47FD951D}"/>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0E9C12B4-08CB-55F1-92D4-E7590C946F15}"/>
              </a:ext>
            </a:extLst>
          </p:cNvPr>
          <p:cNvSpPr>
            <a:spLocks noGrp="1"/>
          </p:cNvSpPr>
          <p:nvPr>
            <p:ph idx="1"/>
          </p:nvPr>
        </p:nvSpPr>
        <p:spPr>
          <a:xfrm>
            <a:off x="5183188" y="987425"/>
            <a:ext cx="6172200" cy="4873625"/>
          </a:xfrm>
        </p:spPr>
        <p:txBody>
          <a:bodyPr/>
          <a:lstStyle>
            <a:lvl1pPr>
              <a:defRPr sz="3200">
                <a:latin typeface="Abadi" panose="020B0604020104020204" pitchFamily="34" charset="0"/>
              </a:defRPr>
            </a:lvl1pPr>
            <a:lvl2pPr>
              <a:defRPr sz="2800">
                <a:latin typeface="Abadi" panose="020B0604020104020204" pitchFamily="34" charset="0"/>
              </a:defRPr>
            </a:lvl2pPr>
            <a:lvl3pPr>
              <a:defRPr sz="2400">
                <a:latin typeface="Abadi" panose="020B0604020104020204" pitchFamily="34" charset="0"/>
              </a:defRPr>
            </a:lvl3pPr>
            <a:lvl4pPr>
              <a:defRPr sz="2000">
                <a:latin typeface="Abadi" panose="020B0604020104020204" pitchFamily="34" charset="0"/>
              </a:defRPr>
            </a:lvl4pPr>
            <a:lvl5pPr>
              <a:defRPr sz="2000">
                <a:latin typeface="Abadi" panose="020B0604020104020204" pitchFamily="34" charset="0"/>
              </a:defRPr>
            </a:lvl5pPr>
            <a:lvl6pPr>
              <a:defRPr sz="2000"/>
            </a:lvl6pPr>
            <a:lvl7pPr>
              <a:defRPr sz="2000"/>
            </a:lvl7pPr>
            <a:lvl8pPr>
              <a:defRPr sz="2000"/>
            </a:lvl8pPr>
            <a:lvl9pPr>
              <a:defRPr sz="2000"/>
            </a:lvl9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4" name="Segnaposto testo 3">
            <a:extLst>
              <a:ext uri="{FF2B5EF4-FFF2-40B4-BE49-F238E27FC236}">
                <a16:creationId xmlns:a16="http://schemas.microsoft.com/office/drawing/2014/main" id="{F4E3D29B-A8A1-0ECA-87A1-5CDD5DA8204A}"/>
              </a:ext>
            </a:extLst>
          </p:cNvPr>
          <p:cNvSpPr>
            <a:spLocks noGrp="1"/>
          </p:cNvSpPr>
          <p:nvPr>
            <p:ph type="body" sz="half" idx="2"/>
          </p:nvPr>
        </p:nvSpPr>
        <p:spPr>
          <a:xfrm>
            <a:off x="839788" y="2057400"/>
            <a:ext cx="3932237" cy="3811588"/>
          </a:xfrm>
        </p:spPr>
        <p:txBody>
          <a:bodyPr/>
          <a:lstStyle>
            <a:lvl1pPr marL="0" indent="0">
              <a:buNone/>
              <a:defRPr sz="1600">
                <a:latin typeface="Abadi" panose="020B06040201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dirty="0"/>
              <a:t>Fare clic per modificare gli stili del testo dello schema</a:t>
            </a:r>
          </a:p>
        </p:txBody>
      </p:sp>
      <p:sp>
        <p:nvSpPr>
          <p:cNvPr id="5" name="Segnaposto data 4">
            <a:extLst>
              <a:ext uri="{FF2B5EF4-FFF2-40B4-BE49-F238E27FC236}">
                <a16:creationId xmlns:a16="http://schemas.microsoft.com/office/drawing/2014/main" id="{F2187B76-D26E-138F-F242-9CC8AAFB1A43}"/>
              </a:ext>
            </a:extLst>
          </p:cNvPr>
          <p:cNvSpPr>
            <a:spLocks noGrp="1"/>
          </p:cNvSpPr>
          <p:nvPr>
            <p:ph type="dt" sz="half" idx="10"/>
          </p:nvPr>
        </p:nvSpPr>
        <p:spPr/>
        <p:txBody>
          <a:bodyPr/>
          <a:lstStyle>
            <a:lvl1pPr>
              <a:defRPr>
                <a:latin typeface="Abadi" panose="020B0604020104020204" pitchFamily="34" charset="0"/>
              </a:defRPr>
            </a:lvl1pPr>
          </a:lstStyle>
          <a:p>
            <a:fld id="{A272BD7C-487D-B843-A927-9716861EE2A1}" type="datetime1">
              <a:rPr lang="it-IT" smtClean="0"/>
              <a:t>23/09/2026</a:t>
            </a:fld>
            <a:endParaRPr lang="it-IT"/>
          </a:p>
        </p:txBody>
      </p:sp>
      <p:sp>
        <p:nvSpPr>
          <p:cNvPr id="6" name="Segnaposto piè di pagina 5">
            <a:extLst>
              <a:ext uri="{FF2B5EF4-FFF2-40B4-BE49-F238E27FC236}">
                <a16:creationId xmlns:a16="http://schemas.microsoft.com/office/drawing/2014/main" id="{D875B689-A7C7-A80D-B18A-0200EB7F7AD0}"/>
              </a:ext>
            </a:extLst>
          </p:cNvPr>
          <p:cNvSpPr>
            <a:spLocks noGrp="1"/>
          </p:cNvSpPr>
          <p:nvPr>
            <p:ph type="ftr" sz="quarter" idx="11"/>
          </p:nvPr>
        </p:nvSpPr>
        <p:spPr/>
        <p:txBody>
          <a:bodyPr/>
          <a:lstStyle>
            <a:lvl1pPr>
              <a:defRPr>
                <a:latin typeface="Abadi" panose="020B0604020104020204" pitchFamily="34" charset="0"/>
              </a:defRPr>
            </a:lvl1pPr>
          </a:lstStyle>
          <a:p>
            <a:endParaRPr lang="it-IT"/>
          </a:p>
        </p:txBody>
      </p:sp>
      <p:sp>
        <p:nvSpPr>
          <p:cNvPr id="7" name="Segnaposto numero diapositiva 6">
            <a:extLst>
              <a:ext uri="{FF2B5EF4-FFF2-40B4-BE49-F238E27FC236}">
                <a16:creationId xmlns:a16="http://schemas.microsoft.com/office/drawing/2014/main" id="{2CE67965-CB81-CE5D-23F6-788281D3CF33}"/>
              </a:ext>
            </a:extLst>
          </p:cNvPr>
          <p:cNvSpPr>
            <a:spLocks noGrp="1"/>
          </p:cNvSpPr>
          <p:nvPr>
            <p:ph type="sldNum" sz="quarter" idx="12"/>
          </p:nvPr>
        </p:nvSpPr>
        <p:spPr/>
        <p:txBody>
          <a:bodyPr/>
          <a:lstStyle>
            <a:lvl1pPr>
              <a:defRPr>
                <a:latin typeface="Abadi" panose="020B0604020104020204" pitchFamily="34" charset="0"/>
              </a:defRPr>
            </a:lvl1pPr>
          </a:lstStyle>
          <a:p>
            <a:fld id="{A634D4B2-ED5B-403B-8144-F992BFCADD81}" type="slidenum">
              <a:rPr lang="it-IT" smtClean="0"/>
              <a:pPr/>
              <a:t>‹N›</a:t>
            </a:fld>
            <a:endParaRPr lang="it-IT"/>
          </a:p>
        </p:txBody>
      </p:sp>
    </p:spTree>
    <p:extLst>
      <p:ext uri="{BB962C8B-B14F-4D97-AF65-F5344CB8AC3E}">
        <p14:creationId xmlns:p14="http://schemas.microsoft.com/office/powerpoint/2010/main" val="3995543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265CAF3-CE2E-EF36-95D3-694B5D80A015}"/>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8C331610-3F71-55BC-87A3-96F864E86FFD}"/>
              </a:ext>
            </a:extLst>
          </p:cNvPr>
          <p:cNvSpPr>
            <a:spLocks noGrp="1"/>
          </p:cNvSpPr>
          <p:nvPr>
            <p:ph type="pic" idx="1"/>
          </p:nvPr>
        </p:nvSpPr>
        <p:spPr>
          <a:xfrm>
            <a:off x="5183188" y="987425"/>
            <a:ext cx="6172200" cy="4873625"/>
          </a:xfrm>
        </p:spPr>
        <p:txBody>
          <a:bodyPr/>
          <a:lstStyle>
            <a:lvl1pPr marL="0" indent="0">
              <a:buNone/>
              <a:defRPr sz="3200">
                <a:latin typeface="Abadi" panose="020B06040201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03DB4EE7-6F99-8643-8F4C-506D448BA548}"/>
              </a:ext>
            </a:extLst>
          </p:cNvPr>
          <p:cNvSpPr>
            <a:spLocks noGrp="1"/>
          </p:cNvSpPr>
          <p:nvPr>
            <p:ph type="body" sz="half" idx="2"/>
          </p:nvPr>
        </p:nvSpPr>
        <p:spPr>
          <a:xfrm>
            <a:off x="839788" y="2057400"/>
            <a:ext cx="3932237" cy="3811588"/>
          </a:xfrm>
        </p:spPr>
        <p:txBody>
          <a:bodyPr/>
          <a:lstStyle>
            <a:lvl1pPr marL="0" indent="0">
              <a:buNone/>
              <a:defRPr sz="1600">
                <a:latin typeface="Abadi" panose="020B06040201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dirty="0"/>
              <a:t>Fare clic per modificare gli stili del testo dello schema</a:t>
            </a:r>
          </a:p>
        </p:txBody>
      </p:sp>
      <p:sp>
        <p:nvSpPr>
          <p:cNvPr id="5" name="Segnaposto data 4">
            <a:extLst>
              <a:ext uri="{FF2B5EF4-FFF2-40B4-BE49-F238E27FC236}">
                <a16:creationId xmlns:a16="http://schemas.microsoft.com/office/drawing/2014/main" id="{DF2F5254-E43D-4BBE-F16B-E86CC1238B31}"/>
              </a:ext>
            </a:extLst>
          </p:cNvPr>
          <p:cNvSpPr>
            <a:spLocks noGrp="1"/>
          </p:cNvSpPr>
          <p:nvPr>
            <p:ph type="dt" sz="half" idx="10"/>
          </p:nvPr>
        </p:nvSpPr>
        <p:spPr/>
        <p:txBody>
          <a:bodyPr/>
          <a:lstStyle>
            <a:lvl1pPr>
              <a:defRPr>
                <a:latin typeface="Abadi" panose="020B0604020104020204" pitchFamily="34" charset="0"/>
              </a:defRPr>
            </a:lvl1pPr>
          </a:lstStyle>
          <a:p>
            <a:fld id="{2FDCD73B-7B76-A745-BE9F-5B85B6EC5381}" type="datetime1">
              <a:rPr lang="it-IT" smtClean="0"/>
              <a:t>23/09/2026</a:t>
            </a:fld>
            <a:endParaRPr lang="it-IT"/>
          </a:p>
        </p:txBody>
      </p:sp>
      <p:sp>
        <p:nvSpPr>
          <p:cNvPr id="6" name="Segnaposto piè di pagina 5">
            <a:extLst>
              <a:ext uri="{FF2B5EF4-FFF2-40B4-BE49-F238E27FC236}">
                <a16:creationId xmlns:a16="http://schemas.microsoft.com/office/drawing/2014/main" id="{E0EC10FC-13DC-C40C-FADF-7BC1B2D31D2B}"/>
              </a:ext>
            </a:extLst>
          </p:cNvPr>
          <p:cNvSpPr>
            <a:spLocks noGrp="1"/>
          </p:cNvSpPr>
          <p:nvPr>
            <p:ph type="ftr" sz="quarter" idx="11"/>
          </p:nvPr>
        </p:nvSpPr>
        <p:spPr/>
        <p:txBody>
          <a:bodyPr/>
          <a:lstStyle>
            <a:lvl1pPr>
              <a:defRPr>
                <a:latin typeface="Abadi" panose="020B0604020104020204" pitchFamily="34" charset="0"/>
              </a:defRPr>
            </a:lvl1pPr>
          </a:lstStyle>
          <a:p>
            <a:endParaRPr lang="it-IT"/>
          </a:p>
        </p:txBody>
      </p:sp>
      <p:sp>
        <p:nvSpPr>
          <p:cNvPr id="7" name="Segnaposto numero diapositiva 6">
            <a:extLst>
              <a:ext uri="{FF2B5EF4-FFF2-40B4-BE49-F238E27FC236}">
                <a16:creationId xmlns:a16="http://schemas.microsoft.com/office/drawing/2014/main" id="{76739B55-E27C-2CA2-F4EE-122673C34E13}"/>
              </a:ext>
            </a:extLst>
          </p:cNvPr>
          <p:cNvSpPr>
            <a:spLocks noGrp="1"/>
          </p:cNvSpPr>
          <p:nvPr>
            <p:ph type="sldNum" sz="quarter" idx="12"/>
          </p:nvPr>
        </p:nvSpPr>
        <p:spPr/>
        <p:txBody>
          <a:bodyPr/>
          <a:lstStyle>
            <a:lvl1pPr>
              <a:defRPr>
                <a:latin typeface="Abadi" panose="020B0604020104020204" pitchFamily="34" charset="0"/>
              </a:defRPr>
            </a:lvl1pPr>
          </a:lstStyle>
          <a:p>
            <a:fld id="{A634D4B2-ED5B-403B-8144-F992BFCADD81}" type="slidenum">
              <a:rPr lang="it-IT" smtClean="0"/>
              <a:pPr/>
              <a:t>‹N›</a:t>
            </a:fld>
            <a:endParaRPr lang="it-IT"/>
          </a:p>
        </p:txBody>
      </p:sp>
    </p:spTree>
    <p:extLst>
      <p:ext uri="{BB962C8B-B14F-4D97-AF65-F5344CB8AC3E}">
        <p14:creationId xmlns:p14="http://schemas.microsoft.com/office/powerpoint/2010/main" val="2730073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7E7CFA2-2BF7-F589-5AAC-105799A8F588}"/>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F054B33D-E7C2-B355-DFD0-C50EE2914F63}"/>
              </a:ext>
            </a:extLst>
          </p:cNvPr>
          <p:cNvSpPr>
            <a:spLocks noGrp="1"/>
          </p:cNvSpPr>
          <p:nvPr>
            <p:ph type="body" orient="vert" idx="1"/>
          </p:nvPr>
        </p:nvSpPr>
        <p:spPr/>
        <p:txBody>
          <a:bodyPr vert="eaVert"/>
          <a:lstStyle>
            <a:lvl1pPr>
              <a:defRPr>
                <a:latin typeface="Abadi" panose="020B0604020104020204" pitchFamily="34" charset="0"/>
              </a:defRPr>
            </a:lvl1pPr>
            <a:lvl2pPr>
              <a:defRPr>
                <a:latin typeface="Abadi" panose="020B0604020104020204" pitchFamily="34" charset="0"/>
              </a:defRPr>
            </a:lvl2pPr>
            <a:lvl3pPr>
              <a:defRPr>
                <a:latin typeface="Abadi" panose="020B0604020104020204" pitchFamily="34" charset="0"/>
              </a:defRPr>
            </a:lvl3pPr>
            <a:lvl4pPr>
              <a:defRPr>
                <a:latin typeface="Abadi" panose="020B0604020104020204" pitchFamily="34" charset="0"/>
              </a:defRPr>
            </a:lvl4pPr>
            <a:lvl5pPr>
              <a:defRPr>
                <a:latin typeface="Abadi" panose="020B0604020104020204" pitchFamily="34" charset="0"/>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4" name="Segnaposto data 3">
            <a:extLst>
              <a:ext uri="{FF2B5EF4-FFF2-40B4-BE49-F238E27FC236}">
                <a16:creationId xmlns:a16="http://schemas.microsoft.com/office/drawing/2014/main" id="{DA369626-5433-7F4D-2966-EF34F1C11F89}"/>
              </a:ext>
            </a:extLst>
          </p:cNvPr>
          <p:cNvSpPr>
            <a:spLocks noGrp="1"/>
          </p:cNvSpPr>
          <p:nvPr>
            <p:ph type="dt" sz="half" idx="10"/>
          </p:nvPr>
        </p:nvSpPr>
        <p:spPr/>
        <p:txBody>
          <a:bodyPr/>
          <a:lstStyle>
            <a:lvl1pPr>
              <a:defRPr>
                <a:latin typeface="Abadi" panose="020B0604020104020204" pitchFamily="34" charset="0"/>
              </a:defRPr>
            </a:lvl1pPr>
          </a:lstStyle>
          <a:p>
            <a:fld id="{173C94B6-DCEA-2D48-8E9A-1C78BE149BEA}" type="datetime1">
              <a:rPr lang="it-IT" smtClean="0"/>
              <a:t>23/09/2026</a:t>
            </a:fld>
            <a:endParaRPr lang="it-IT"/>
          </a:p>
        </p:txBody>
      </p:sp>
      <p:sp>
        <p:nvSpPr>
          <p:cNvPr id="5" name="Segnaposto piè di pagina 4">
            <a:extLst>
              <a:ext uri="{FF2B5EF4-FFF2-40B4-BE49-F238E27FC236}">
                <a16:creationId xmlns:a16="http://schemas.microsoft.com/office/drawing/2014/main" id="{B7A8985B-EE46-1FED-97DD-146445405556}"/>
              </a:ext>
            </a:extLst>
          </p:cNvPr>
          <p:cNvSpPr>
            <a:spLocks noGrp="1"/>
          </p:cNvSpPr>
          <p:nvPr>
            <p:ph type="ftr" sz="quarter" idx="11"/>
          </p:nvPr>
        </p:nvSpPr>
        <p:spPr/>
        <p:txBody>
          <a:bodyPr/>
          <a:lstStyle>
            <a:lvl1pPr>
              <a:defRPr>
                <a:latin typeface="Abadi" panose="020B0604020104020204" pitchFamily="34" charset="0"/>
              </a:defRPr>
            </a:lvl1pPr>
          </a:lstStyle>
          <a:p>
            <a:endParaRPr lang="it-IT"/>
          </a:p>
        </p:txBody>
      </p:sp>
      <p:sp>
        <p:nvSpPr>
          <p:cNvPr id="6" name="Segnaposto numero diapositiva 5">
            <a:extLst>
              <a:ext uri="{FF2B5EF4-FFF2-40B4-BE49-F238E27FC236}">
                <a16:creationId xmlns:a16="http://schemas.microsoft.com/office/drawing/2014/main" id="{0978B04C-8C97-4FF3-E8BE-FCBC7F51E959}"/>
              </a:ext>
            </a:extLst>
          </p:cNvPr>
          <p:cNvSpPr>
            <a:spLocks noGrp="1"/>
          </p:cNvSpPr>
          <p:nvPr>
            <p:ph type="sldNum" sz="quarter" idx="12"/>
          </p:nvPr>
        </p:nvSpPr>
        <p:spPr/>
        <p:txBody>
          <a:bodyPr/>
          <a:lstStyle>
            <a:lvl1pPr>
              <a:defRPr>
                <a:latin typeface="Abadi" panose="020B0604020104020204" pitchFamily="34" charset="0"/>
              </a:defRPr>
            </a:lvl1pPr>
          </a:lstStyle>
          <a:p>
            <a:fld id="{A634D4B2-ED5B-403B-8144-F992BFCADD81}" type="slidenum">
              <a:rPr lang="it-IT" smtClean="0"/>
              <a:pPr/>
              <a:t>‹N›</a:t>
            </a:fld>
            <a:endParaRPr lang="it-IT"/>
          </a:p>
        </p:txBody>
      </p:sp>
    </p:spTree>
    <p:extLst>
      <p:ext uri="{BB962C8B-B14F-4D97-AF65-F5344CB8AC3E}">
        <p14:creationId xmlns:p14="http://schemas.microsoft.com/office/powerpoint/2010/main" val="1701354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C7021499-674F-3FB7-CB8D-019707B965E6}"/>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9F3F11D-876B-129B-CE37-78F27A0A587E}"/>
              </a:ext>
            </a:extLst>
          </p:cNvPr>
          <p:cNvSpPr>
            <a:spLocks noGrp="1"/>
          </p:cNvSpPr>
          <p:nvPr>
            <p:ph type="body" orient="vert" idx="1"/>
          </p:nvPr>
        </p:nvSpPr>
        <p:spPr>
          <a:xfrm>
            <a:off x="838200" y="365125"/>
            <a:ext cx="7734300" cy="5811838"/>
          </a:xfrm>
        </p:spPr>
        <p:txBody>
          <a:bodyPr vert="eaVert"/>
          <a:lstStyle>
            <a:lvl1pPr>
              <a:defRPr>
                <a:latin typeface="Abadi" panose="020B0604020104020204" pitchFamily="34" charset="0"/>
              </a:defRPr>
            </a:lvl1pPr>
            <a:lvl2pPr>
              <a:defRPr>
                <a:latin typeface="Abadi" panose="020B0604020104020204" pitchFamily="34" charset="0"/>
              </a:defRPr>
            </a:lvl2pPr>
            <a:lvl3pPr>
              <a:defRPr>
                <a:latin typeface="Abadi" panose="020B0604020104020204" pitchFamily="34" charset="0"/>
              </a:defRPr>
            </a:lvl3pPr>
            <a:lvl4pPr>
              <a:defRPr>
                <a:latin typeface="Abadi" panose="020B0604020104020204" pitchFamily="34" charset="0"/>
              </a:defRPr>
            </a:lvl4pPr>
            <a:lvl5pPr>
              <a:defRPr>
                <a:latin typeface="Abadi" panose="020B0604020104020204" pitchFamily="34" charset="0"/>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4" name="Segnaposto data 3">
            <a:extLst>
              <a:ext uri="{FF2B5EF4-FFF2-40B4-BE49-F238E27FC236}">
                <a16:creationId xmlns:a16="http://schemas.microsoft.com/office/drawing/2014/main" id="{59AA1A04-8512-7163-8E21-B1DBE7EF8DBB}"/>
              </a:ext>
            </a:extLst>
          </p:cNvPr>
          <p:cNvSpPr>
            <a:spLocks noGrp="1"/>
          </p:cNvSpPr>
          <p:nvPr>
            <p:ph type="dt" sz="half" idx="10"/>
          </p:nvPr>
        </p:nvSpPr>
        <p:spPr/>
        <p:txBody>
          <a:bodyPr/>
          <a:lstStyle>
            <a:lvl1pPr>
              <a:defRPr>
                <a:latin typeface="Abadi" panose="020B0604020104020204" pitchFamily="34" charset="0"/>
              </a:defRPr>
            </a:lvl1pPr>
          </a:lstStyle>
          <a:p>
            <a:fld id="{208C71D9-E0AE-F54E-9A3F-73813C4B2049}" type="datetime1">
              <a:rPr lang="it-IT" smtClean="0"/>
              <a:t>23/09/2026</a:t>
            </a:fld>
            <a:endParaRPr lang="it-IT"/>
          </a:p>
        </p:txBody>
      </p:sp>
      <p:sp>
        <p:nvSpPr>
          <p:cNvPr id="5" name="Segnaposto piè di pagina 4">
            <a:extLst>
              <a:ext uri="{FF2B5EF4-FFF2-40B4-BE49-F238E27FC236}">
                <a16:creationId xmlns:a16="http://schemas.microsoft.com/office/drawing/2014/main" id="{297B4FB6-BD24-4CA1-AF90-F01A917642E9}"/>
              </a:ext>
            </a:extLst>
          </p:cNvPr>
          <p:cNvSpPr>
            <a:spLocks noGrp="1"/>
          </p:cNvSpPr>
          <p:nvPr>
            <p:ph type="ftr" sz="quarter" idx="11"/>
          </p:nvPr>
        </p:nvSpPr>
        <p:spPr/>
        <p:txBody>
          <a:bodyPr/>
          <a:lstStyle>
            <a:lvl1pPr>
              <a:defRPr>
                <a:latin typeface="Abadi" panose="020B0604020104020204" pitchFamily="34" charset="0"/>
              </a:defRPr>
            </a:lvl1pPr>
          </a:lstStyle>
          <a:p>
            <a:endParaRPr lang="it-IT"/>
          </a:p>
        </p:txBody>
      </p:sp>
      <p:sp>
        <p:nvSpPr>
          <p:cNvPr id="6" name="Segnaposto numero diapositiva 5">
            <a:extLst>
              <a:ext uri="{FF2B5EF4-FFF2-40B4-BE49-F238E27FC236}">
                <a16:creationId xmlns:a16="http://schemas.microsoft.com/office/drawing/2014/main" id="{9C63A671-CB32-3BEE-E5C7-C04BEC1535A5}"/>
              </a:ext>
            </a:extLst>
          </p:cNvPr>
          <p:cNvSpPr>
            <a:spLocks noGrp="1"/>
          </p:cNvSpPr>
          <p:nvPr>
            <p:ph type="sldNum" sz="quarter" idx="12"/>
          </p:nvPr>
        </p:nvSpPr>
        <p:spPr/>
        <p:txBody>
          <a:bodyPr/>
          <a:lstStyle>
            <a:lvl1pPr>
              <a:defRPr>
                <a:latin typeface="Abadi" panose="020B0604020104020204" pitchFamily="34" charset="0"/>
              </a:defRPr>
            </a:lvl1pPr>
          </a:lstStyle>
          <a:p>
            <a:fld id="{A634D4B2-ED5B-403B-8144-F992BFCADD81}" type="slidenum">
              <a:rPr lang="it-IT" smtClean="0"/>
              <a:pPr/>
              <a:t>‹N›</a:t>
            </a:fld>
            <a:endParaRPr lang="it-IT"/>
          </a:p>
        </p:txBody>
      </p:sp>
    </p:spTree>
    <p:extLst>
      <p:ext uri="{BB962C8B-B14F-4D97-AF65-F5344CB8AC3E}">
        <p14:creationId xmlns:p14="http://schemas.microsoft.com/office/powerpoint/2010/main" val="2730916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0BB6E579-3D87-2255-0F87-906D7F39CD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88834982-044D-4B63-9AE8-7CFD6E6B13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4" name="Segnaposto data 3">
            <a:extLst>
              <a:ext uri="{FF2B5EF4-FFF2-40B4-BE49-F238E27FC236}">
                <a16:creationId xmlns:a16="http://schemas.microsoft.com/office/drawing/2014/main" id="{B7FC1D2F-B236-357B-04B5-C30F4F30C1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Abadi" panose="020B0604020104020204" pitchFamily="34" charset="0"/>
              </a:defRPr>
            </a:lvl1pPr>
          </a:lstStyle>
          <a:p>
            <a:fld id="{337769B6-E7DA-D249-B37E-05D2796E5F16}" type="datetime1">
              <a:rPr lang="it-IT" smtClean="0"/>
              <a:t>23/09/2026</a:t>
            </a:fld>
            <a:endParaRPr lang="it-IT"/>
          </a:p>
        </p:txBody>
      </p:sp>
      <p:sp>
        <p:nvSpPr>
          <p:cNvPr id="5" name="Segnaposto piè di pagina 4">
            <a:extLst>
              <a:ext uri="{FF2B5EF4-FFF2-40B4-BE49-F238E27FC236}">
                <a16:creationId xmlns:a16="http://schemas.microsoft.com/office/drawing/2014/main" id="{557EBE03-03D4-EE7C-C314-8D073FFF53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Abadi" panose="020B0604020104020204" pitchFamily="34" charset="0"/>
              </a:defRPr>
            </a:lvl1pPr>
          </a:lstStyle>
          <a:p>
            <a:endParaRPr lang="it-IT"/>
          </a:p>
        </p:txBody>
      </p:sp>
      <p:sp>
        <p:nvSpPr>
          <p:cNvPr id="6" name="Segnaposto numero diapositiva 5">
            <a:extLst>
              <a:ext uri="{FF2B5EF4-FFF2-40B4-BE49-F238E27FC236}">
                <a16:creationId xmlns:a16="http://schemas.microsoft.com/office/drawing/2014/main" id="{E6F01B3C-35F1-5B3C-FD82-B2BF960D8D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Abadi" panose="020B0604020104020204" pitchFamily="34" charset="0"/>
              </a:defRPr>
            </a:lvl1pPr>
          </a:lstStyle>
          <a:p>
            <a:fld id="{A634D4B2-ED5B-403B-8144-F992BFCADD81}" type="slidenum">
              <a:rPr lang="it-IT" smtClean="0"/>
              <a:pPr/>
              <a:t>‹N›</a:t>
            </a:fld>
            <a:endParaRPr lang="it-IT"/>
          </a:p>
        </p:txBody>
      </p:sp>
    </p:spTree>
    <p:extLst>
      <p:ext uri="{BB962C8B-B14F-4D97-AF65-F5344CB8AC3E}">
        <p14:creationId xmlns:p14="http://schemas.microsoft.com/office/powerpoint/2010/main" val="2793904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badi" panose="020B06040201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adi" panose="020B06040201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adi" panose="020B06040201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adi" panose="020B06040201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adi" panose="020B06040201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google.com/goto?url=CAESkwIB6zswFe1iyxDeCwdKvsq5x7pm8exRRu3tSe9tjWiVodFRD_cXvTImC2MVDnoQlAjmdJuVyriE1CQTw4Xj8QUZbTa5fmLeTbC2OqnFr6097IituiWhdXE_a0hcDuOYD54_owuLLmCaTEdjVdsKTXdcFQpjBkRmOJK6ZU98n4OZyX2rEGCSDOjIffeAuSwxR9LP6gpdsOzppfG5fpF5vR-c2fziKyLb2kMtyBFiyGLiQTMLryb88zmviIOaWeD9JvVwTtxa9jxgyF6929AgqFFGp6w2r3Tc_yVZS5x2cmE20wu1gJf93MRBW_h23Z5xl3PveN3CWK82J8XbMgKTjdH4QghgiXfU9cgVnsp-LFoeJ8hOKg" TargetMode="External"/><Relationship Id="rId2" Type="http://schemas.openxmlformats.org/officeDocument/2006/relationships/hyperlink" Target="https://www.google.com/goto?url=CAESogIB6zswFaICiHQlHij0ua4pLbB6KUoNK-KnDw90SJXCJyfKhB__jYC6SOuAPZu8SjGCF0BoJ084DHBMkbF6lWsHjgwPpDlFRB-0koLGmPQg_X3tcxdJxP9ikEK1Ogb_wtsulfDBDw1s4HHioVwwX4MEzs1nsnPYxQ2yJXJ5YTV-B6mTRXMcrZZoIescG9Iq2Effv-pk9YFyjLhJEgLwOzLP7rxfJMHnLVXwjqc2rV4bSaptDP3KDEiNm3LAdagibYx9N6HB_LrS2zuhTFikzRw7xn8OjdM0MhVBQL4BV7GTYWo9SVb855t0q7NK4mlwX1-RJxwJ4yC0qDXatlR8jV0MFAHNFvmFvSug0UDxxOc2lWJ2xcy2aYmjlE9S7MOMPltHe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consiglionazionaleforense.it/antiriciclaggio" TargetMode="External"/><Relationship Id="rId2" Type="http://schemas.openxmlformats.org/officeDocument/2006/relationships/hyperlink" Target="https://uif.bancaditalia.it/normativa/norm-indicatori-anomalia/"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4" name="Graphic 33" descr="Scales of Justice">
            <a:extLst>
              <a:ext uri="{FF2B5EF4-FFF2-40B4-BE49-F238E27FC236}">
                <a16:creationId xmlns:a16="http://schemas.microsoft.com/office/drawing/2014/main" id="{21123B02-477C-4EB6-7CE5-0764B9F6422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91260" y="1835829"/>
            <a:ext cx="2983139" cy="2983139"/>
          </a:xfrm>
          <a:prstGeom prst="rect">
            <a:avLst/>
          </a:prstGeom>
        </p:spPr>
      </p:pic>
      <p:sp>
        <p:nvSpPr>
          <p:cNvPr id="9" name="Titolo 1">
            <a:extLst>
              <a:ext uri="{FF2B5EF4-FFF2-40B4-BE49-F238E27FC236}">
                <a16:creationId xmlns:a16="http://schemas.microsoft.com/office/drawing/2014/main" id="{0CA276B7-5264-392C-FDFB-3CA53B8AE437}"/>
              </a:ext>
            </a:extLst>
          </p:cNvPr>
          <p:cNvSpPr txBox="1">
            <a:spLocks/>
          </p:cNvSpPr>
          <p:nvPr/>
        </p:nvSpPr>
        <p:spPr>
          <a:xfrm>
            <a:off x="1117601" y="1744877"/>
            <a:ext cx="4978399" cy="316504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b="1" dirty="0">
                <a:latin typeface="Abadi" panose="020B0604020104020204" pitchFamily="34" charset="0"/>
              </a:rPr>
              <a:t>I PRINCIPALI OBBLIGHI DEGLI AVVOCATI IN MATERIA DI ANTIRICICLAGGIO</a:t>
            </a:r>
          </a:p>
        </p:txBody>
      </p:sp>
      <p:sp>
        <p:nvSpPr>
          <p:cNvPr id="10" name="Sottotitolo 2">
            <a:extLst>
              <a:ext uri="{FF2B5EF4-FFF2-40B4-BE49-F238E27FC236}">
                <a16:creationId xmlns:a16="http://schemas.microsoft.com/office/drawing/2014/main" id="{DD275361-D222-C8F1-5A41-392188B44A1A}"/>
              </a:ext>
            </a:extLst>
          </p:cNvPr>
          <p:cNvSpPr txBox="1">
            <a:spLocks/>
          </p:cNvSpPr>
          <p:nvPr/>
        </p:nvSpPr>
        <p:spPr>
          <a:xfrm>
            <a:off x="1117601" y="4316021"/>
            <a:ext cx="4978399" cy="205865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badi" panose="020B06040201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adi" panose="020B06040201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adi" panose="020B06040201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adi" panose="020B06040201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adi" panose="020B06040201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it-IT" sz="2000" dirty="0"/>
          </a:p>
          <a:p>
            <a:endParaRPr lang="it-IT" sz="2000" dirty="0"/>
          </a:p>
          <a:p>
            <a:endParaRPr lang="it-IT" sz="2000" dirty="0"/>
          </a:p>
          <a:p>
            <a:pPr marL="0" indent="0">
              <a:buNone/>
            </a:pPr>
            <a:r>
              <a:rPr lang="it-IT" sz="2000" dirty="0"/>
              <a:t>Avv. Stefano Igor Curallo</a:t>
            </a:r>
          </a:p>
          <a:p>
            <a:pPr marL="0" indent="0">
              <a:buNone/>
            </a:pPr>
            <a:r>
              <a:rPr lang="it-IT" sz="2000" dirty="0"/>
              <a:t>Foro di Asti</a:t>
            </a:r>
          </a:p>
        </p:txBody>
      </p:sp>
      <p:cxnSp>
        <p:nvCxnSpPr>
          <p:cNvPr id="12" name="Connettore dritto 11">
            <a:extLst>
              <a:ext uri="{FF2B5EF4-FFF2-40B4-BE49-F238E27FC236}">
                <a16:creationId xmlns:a16="http://schemas.microsoft.com/office/drawing/2014/main" id="{B227DC4A-F247-02C4-207E-0E9417411B93}"/>
              </a:ext>
            </a:extLst>
          </p:cNvPr>
          <p:cNvCxnSpPr>
            <a:cxnSpLocks/>
          </p:cNvCxnSpPr>
          <p:nvPr/>
        </p:nvCxnSpPr>
        <p:spPr>
          <a:xfrm>
            <a:off x="1117601" y="5115377"/>
            <a:ext cx="4470400"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Segnaposto numero diapositiva 7">
            <a:extLst>
              <a:ext uri="{FF2B5EF4-FFF2-40B4-BE49-F238E27FC236}">
                <a16:creationId xmlns:a16="http://schemas.microsoft.com/office/drawing/2014/main" id="{D16DBBCD-BD96-EC3E-76B0-E8F1F88AD473}"/>
              </a:ext>
            </a:extLst>
          </p:cNvPr>
          <p:cNvSpPr>
            <a:spLocks noGrp="1"/>
          </p:cNvSpPr>
          <p:nvPr>
            <p:ph type="sldNum" sz="quarter" idx="12"/>
          </p:nvPr>
        </p:nvSpPr>
        <p:spPr/>
        <p:txBody>
          <a:bodyPr/>
          <a:lstStyle/>
          <a:p>
            <a:fld id="{A634D4B2-ED5B-403B-8144-F992BFCADD81}" type="slidenum">
              <a:rPr lang="it-IT" smtClean="0"/>
              <a:pPr/>
              <a:t>1</a:t>
            </a:fld>
            <a:endParaRPr lang="it-IT"/>
          </a:p>
        </p:txBody>
      </p:sp>
    </p:spTree>
    <p:extLst>
      <p:ext uri="{BB962C8B-B14F-4D97-AF65-F5344CB8AC3E}">
        <p14:creationId xmlns:p14="http://schemas.microsoft.com/office/powerpoint/2010/main" val="34364885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02F6A34-A974-9B12-ED1F-62DD010585DD}"/>
              </a:ext>
            </a:extLst>
          </p:cNvPr>
          <p:cNvSpPr>
            <a:spLocks noGrp="1"/>
          </p:cNvSpPr>
          <p:nvPr>
            <p:ph type="title"/>
          </p:nvPr>
        </p:nvSpPr>
        <p:spPr>
          <a:xfrm>
            <a:off x="997998" y="559293"/>
            <a:ext cx="10515600" cy="944964"/>
          </a:xfrm>
        </p:spPr>
        <p:txBody>
          <a:bodyPr>
            <a:normAutofit fontScale="90000"/>
          </a:bodyPr>
          <a:lstStyle/>
          <a:p>
            <a:pPr algn="ctr"/>
            <a:r>
              <a:rPr lang="it-IT" b="1" dirty="0"/>
              <a:t>La trasformazione del ruolo dell’Avvocato: </a:t>
            </a:r>
            <a:br>
              <a:rPr lang="it-IT" b="1" dirty="0"/>
            </a:br>
            <a:r>
              <a:rPr lang="it-IT" b="1" dirty="0"/>
              <a:t>da difensore a partner strategico</a:t>
            </a:r>
            <a:br>
              <a:rPr lang="it-IT" b="1" dirty="0"/>
            </a:br>
            <a:endParaRPr lang="it-IT" dirty="0"/>
          </a:p>
        </p:txBody>
      </p:sp>
      <p:sp>
        <p:nvSpPr>
          <p:cNvPr id="3" name="Segnaposto contenuto 2">
            <a:extLst>
              <a:ext uri="{FF2B5EF4-FFF2-40B4-BE49-F238E27FC236}">
                <a16:creationId xmlns:a16="http://schemas.microsoft.com/office/drawing/2014/main" id="{652AA528-7E5D-32DE-FFC1-DC198CEC8764}"/>
              </a:ext>
            </a:extLst>
          </p:cNvPr>
          <p:cNvSpPr>
            <a:spLocks noGrp="1"/>
          </p:cNvSpPr>
          <p:nvPr>
            <p:ph idx="1"/>
          </p:nvPr>
        </p:nvSpPr>
        <p:spPr/>
        <p:txBody>
          <a:bodyPr>
            <a:normAutofit fontScale="47500" lnSpcReduction="20000"/>
          </a:bodyPr>
          <a:lstStyle/>
          <a:p>
            <a:pPr marL="0" lvl="0" indent="0" algn="just">
              <a:buNone/>
            </a:pPr>
            <a:r>
              <a:rPr lang="it-IT" sz="4800" b="1" dirty="0"/>
              <a:t>L’evoluzione della professione forense</a:t>
            </a:r>
            <a:endParaRPr lang="it-IT" sz="4800" dirty="0"/>
          </a:p>
          <a:p>
            <a:pPr marL="457200" lvl="1" indent="0" algn="just">
              <a:buNone/>
            </a:pPr>
            <a:r>
              <a:rPr lang="it-IT" sz="4800" dirty="0"/>
              <a:t>Viene progressivamente superata la visione puramente "emergenziale" o giudiziale del legale.</a:t>
            </a:r>
          </a:p>
          <a:p>
            <a:pPr marL="457200" lvl="1" indent="0" algn="just">
              <a:buNone/>
            </a:pPr>
            <a:r>
              <a:rPr lang="it-IT" sz="4800" dirty="0"/>
              <a:t>L'avvocato diviene consulente continuativo e punto di riferimento stabile.</a:t>
            </a:r>
          </a:p>
          <a:p>
            <a:pPr marL="0" lvl="0" indent="0" algn="just">
              <a:buNone/>
            </a:pPr>
            <a:r>
              <a:rPr lang="it-IT" sz="4800" b="1" dirty="0"/>
              <a:t>Il quadro delineato dal Rapporto «Imprese e Avvocati 2025» (Format </a:t>
            </a:r>
            <a:r>
              <a:rPr lang="it-IT" sz="4800" b="1" dirty="0" err="1"/>
              <a:t>Research</a:t>
            </a:r>
            <a:r>
              <a:rPr lang="it-IT" sz="4800" b="1" dirty="0"/>
              <a:t> / OCF).</a:t>
            </a:r>
          </a:p>
          <a:p>
            <a:pPr marL="0" lvl="0" indent="0" algn="just">
              <a:buNone/>
            </a:pPr>
            <a:r>
              <a:rPr lang="it-IT" sz="4800" dirty="0"/>
              <a:t>Alcuni numeri:</a:t>
            </a:r>
          </a:p>
          <a:p>
            <a:pPr lvl="1" algn="just"/>
            <a:r>
              <a:rPr lang="it-IT" sz="4800" b="1" dirty="0"/>
              <a:t>41,6%</a:t>
            </a:r>
            <a:r>
              <a:rPr lang="it-IT" sz="4800" dirty="0"/>
              <a:t> delle imprese considera il legale un punto di riferimento costante (+4,1% rispetto all'anno precedente).</a:t>
            </a:r>
          </a:p>
          <a:p>
            <a:pPr lvl="1" algn="just"/>
            <a:r>
              <a:rPr lang="it-IT" sz="4800" b="1" dirty="0"/>
              <a:t>62,7%</a:t>
            </a:r>
            <a:r>
              <a:rPr lang="it-IT" sz="4800" dirty="0"/>
              <a:t> si affida all'avvocato per le decisioni strategiche e operative a valenza normativa.</a:t>
            </a:r>
          </a:p>
          <a:p>
            <a:pPr lvl="1" algn="just"/>
            <a:r>
              <a:rPr lang="it-IT" sz="4800" b="1" dirty="0"/>
              <a:t>56,8%</a:t>
            </a:r>
            <a:r>
              <a:rPr lang="it-IT" sz="4800" dirty="0"/>
              <a:t> ne riconosce il ruolo centrale nella prevenzione dei rischi.</a:t>
            </a:r>
          </a:p>
          <a:p>
            <a:pPr lvl="1" algn="just"/>
            <a:r>
              <a:rPr lang="it-IT" sz="4800" b="1" dirty="0"/>
              <a:t>44,4%</a:t>
            </a:r>
            <a:r>
              <a:rPr lang="it-IT" sz="4800" dirty="0"/>
              <a:t> richiede supporto nella negoziazione contrattuale.</a:t>
            </a:r>
          </a:p>
        </p:txBody>
      </p:sp>
      <p:sp>
        <p:nvSpPr>
          <p:cNvPr id="5" name="CasellaDiTesto 4">
            <a:extLst>
              <a:ext uri="{FF2B5EF4-FFF2-40B4-BE49-F238E27FC236}">
                <a16:creationId xmlns:a16="http://schemas.microsoft.com/office/drawing/2014/main" id="{D813328C-73F2-D338-3F5A-D77AFA834AE7}"/>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1" name="Segnaposto numero diapositiva 10">
            <a:extLst>
              <a:ext uri="{FF2B5EF4-FFF2-40B4-BE49-F238E27FC236}">
                <a16:creationId xmlns:a16="http://schemas.microsoft.com/office/drawing/2014/main" id="{40675865-2A35-CE77-1F8D-D2D5987E9116}"/>
              </a:ext>
            </a:extLst>
          </p:cNvPr>
          <p:cNvSpPr>
            <a:spLocks noGrp="1"/>
          </p:cNvSpPr>
          <p:nvPr>
            <p:ph type="sldNum" sz="quarter" idx="12"/>
          </p:nvPr>
        </p:nvSpPr>
        <p:spPr>
          <a:ln>
            <a:noFill/>
          </a:ln>
        </p:spPr>
        <p:txBody>
          <a:bodyPr/>
          <a:lstStyle/>
          <a:p>
            <a:fld id="{A634D4B2-ED5B-403B-8144-F992BFCADD81}" type="slidenum">
              <a:rPr lang="it-IT" smtClean="0">
                <a:solidFill>
                  <a:schemeClr val="tx1"/>
                </a:solidFill>
              </a:rPr>
              <a:pPr/>
              <a:t>2</a:t>
            </a:fld>
            <a:endParaRPr lang="it-IT" dirty="0">
              <a:solidFill>
                <a:schemeClr val="tx1"/>
              </a:solidFill>
            </a:endParaRPr>
          </a:p>
        </p:txBody>
      </p:sp>
    </p:spTree>
    <p:extLst>
      <p:ext uri="{BB962C8B-B14F-4D97-AF65-F5344CB8AC3E}">
        <p14:creationId xmlns:p14="http://schemas.microsoft.com/office/powerpoint/2010/main" val="2132214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BFAEA6-A198-6E01-8818-89798C237919}"/>
              </a:ext>
            </a:extLst>
          </p:cNvPr>
          <p:cNvSpPr>
            <a:spLocks noGrp="1"/>
          </p:cNvSpPr>
          <p:nvPr>
            <p:ph type="title"/>
          </p:nvPr>
        </p:nvSpPr>
        <p:spPr/>
        <p:txBody>
          <a:bodyPr/>
          <a:lstStyle/>
          <a:p>
            <a:pPr algn="ctr"/>
            <a:r>
              <a:rPr lang="it-IT" b="1" dirty="0"/>
              <a:t>La trasformazione del ruolo dell’Avvocato: da difensore a partner strategico</a:t>
            </a:r>
            <a:endParaRPr lang="it-IT" dirty="0"/>
          </a:p>
        </p:txBody>
      </p:sp>
      <p:sp>
        <p:nvSpPr>
          <p:cNvPr id="3" name="Segnaposto contenuto 2">
            <a:extLst>
              <a:ext uri="{FF2B5EF4-FFF2-40B4-BE49-F238E27FC236}">
                <a16:creationId xmlns:a16="http://schemas.microsoft.com/office/drawing/2014/main" id="{13CC41D0-963E-70D4-EA1B-1F049CD44B93}"/>
              </a:ext>
            </a:extLst>
          </p:cNvPr>
          <p:cNvSpPr>
            <a:spLocks noGrp="1"/>
          </p:cNvSpPr>
          <p:nvPr>
            <p:ph idx="1"/>
          </p:nvPr>
        </p:nvSpPr>
        <p:spPr/>
        <p:txBody>
          <a:bodyPr>
            <a:normAutofit/>
          </a:bodyPr>
          <a:lstStyle/>
          <a:p>
            <a:pPr marL="0" lvl="0" indent="0" algn="just">
              <a:buNone/>
            </a:pPr>
            <a:r>
              <a:rPr lang="it-IT" sz="2000" dirty="0"/>
              <a:t>E per le PMI? Poiché esse sono spesso prive di un ufficio legale interno, l’Avvocato è destinato a diventare protagonista in varie fasi:</a:t>
            </a:r>
          </a:p>
          <a:p>
            <a:pPr lvl="1"/>
            <a:r>
              <a:rPr lang="it-IT" sz="2000" dirty="0"/>
              <a:t>supporto alle decisioni strategiche e operative;</a:t>
            </a:r>
          </a:p>
          <a:p>
            <a:pPr lvl="1"/>
            <a:r>
              <a:rPr lang="it-IT" sz="2000" dirty="0"/>
              <a:t>prevenzione dei rischi;</a:t>
            </a:r>
          </a:p>
          <a:p>
            <a:pPr lvl="1"/>
            <a:r>
              <a:rPr lang="it-IT" sz="2000" dirty="0"/>
              <a:t>assistenza nella negoziazione dei contratti;</a:t>
            </a:r>
          </a:p>
          <a:p>
            <a:pPr lvl="1"/>
            <a:r>
              <a:rPr lang="it-IT" sz="2000" dirty="0"/>
              <a:t>consulenza ordinaria nella gestione dell’impresa.</a:t>
            </a:r>
          </a:p>
          <a:p>
            <a:pPr algn="just"/>
            <a:r>
              <a:rPr lang="it-IT" sz="2000" dirty="0"/>
              <a:t>In sintesi: l’ </a:t>
            </a:r>
            <a:r>
              <a:rPr lang="it-IT" sz="2000" b="1" dirty="0"/>
              <a:t>avvocato</a:t>
            </a:r>
            <a:r>
              <a:rPr lang="it-IT" sz="2000" dirty="0"/>
              <a:t> non viene più coinvolto in fase “emergenziale”; viene invece potenziato il </a:t>
            </a:r>
            <a:r>
              <a:rPr lang="it-IT" sz="2000" b="1" dirty="0"/>
              <a:t>ruolo di consulente stabile, sempre più orientato alla prevenzione delle patologie e del conflitto, alla strategia e alla gestione quotidiana del business</a:t>
            </a:r>
            <a:r>
              <a:rPr lang="it-IT" sz="2000" dirty="0"/>
              <a:t>.</a:t>
            </a:r>
          </a:p>
          <a:p>
            <a:pPr algn="just"/>
            <a:r>
              <a:rPr lang="it-IT" sz="2000" dirty="0"/>
              <a:t>Questo cambio di paradigma ha notevoli riflessi in materia di </a:t>
            </a:r>
            <a:r>
              <a:rPr lang="it-IT" sz="2000" b="1" dirty="0"/>
              <a:t>antiriciclaggio </a:t>
            </a:r>
            <a:r>
              <a:rPr lang="it-IT" sz="2000" dirty="0"/>
              <a:t> la cui disciplina del 2007 è stata, soprattutto agli inizi, recepita dall'avvocatura, non solo italiana, con forti riserve.</a:t>
            </a:r>
          </a:p>
        </p:txBody>
      </p:sp>
      <p:sp>
        <p:nvSpPr>
          <p:cNvPr id="4" name="CasellaDiTesto 3">
            <a:extLst>
              <a:ext uri="{FF2B5EF4-FFF2-40B4-BE49-F238E27FC236}">
                <a16:creationId xmlns:a16="http://schemas.microsoft.com/office/drawing/2014/main" id="{26D87186-4622-942C-53CA-8C5F60CFC2DF}"/>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D4BA4E1F-FC63-7988-8E39-BBBDD3F87FD5}"/>
              </a:ext>
            </a:extLst>
          </p:cNvPr>
          <p:cNvSpPr>
            <a:spLocks noGrp="1"/>
          </p:cNvSpPr>
          <p:nvPr>
            <p:ph type="sldNum" sz="quarter" idx="12"/>
          </p:nvPr>
        </p:nvSpPr>
        <p:spPr/>
        <p:txBody>
          <a:bodyPr/>
          <a:lstStyle/>
          <a:p>
            <a:fld id="{A634D4B2-ED5B-403B-8144-F992BFCADD81}" type="slidenum">
              <a:rPr lang="it-IT" smtClean="0">
                <a:solidFill>
                  <a:schemeClr val="tx1"/>
                </a:solidFill>
              </a:rPr>
              <a:pPr/>
              <a:t>3</a:t>
            </a:fld>
            <a:endParaRPr lang="it-IT" dirty="0">
              <a:solidFill>
                <a:schemeClr val="tx1"/>
              </a:solidFill>
            </a:endParaRPr>
          </a:p>
        </p:txBody>
      </p:sp>
    </p:spTree>
    <p:extLst>
      <p:ext uri="{BB962C8B-B14F-4D97-AF65-F5344CB8AC3E}">
        <p14:creationId xmlns:p14="http://schemas.microsoft.com/office/powerpoint/2010/main" val="2495587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DFB0BAB-D39E-62FD-FCFB-7DB5C65DD3E1}"/>
              </a:ext>
            </a:extLst>
          </p:cNvPr>
          <p:cNvSpPr>
            <a:spLocks noGrp="1"/>
          </p:cNvSpPr>
          <p:nvPr>
            <p:ph type="title"/>
          </p:nvPr>
        </p:nvSpPr>
        <p:spPr/>
        <p:txBody>
          <a:bodyPr>
            <a:noAutofit/>
          </a:bodyPr>
          <a:lstStyle/>
          <a:p>
            <a:pPr algn="ctr"/>
            <a:r>
              <a:rPr lang="it-IT" b="1" dirty="0"/>
              <a:t>La seconda direttiva, n. 2001/97/CE (modifica la n.308/91 CE)</a:t>
            </a:r>
          </a:p>
        </p:txBody>
      </p:sp>
      <p:sp>
        <p:nvSpPr>
          <p:cNvPr id="3" name="Segnaposto contenuto 2">
            <a:extLst>
              <a:ext uri="{FF2B5EF4-FFF2-40B4-BE49-F238E27FC236}">
                <a16:creationId xmlns:a16="http://schemas.microsoft.com/office/drawing/2014/main" id="{5F560EDD-179C-0D5D-DECD-7A8654DCA248}"/>
              </a:ext>
            </a:extLst>
          </p:cNvPr>
          <p:cNvSpPr>
            <a:spLocks noGrp="1"/>
          </p:cNvSpPr>
          <p:nvPr>
            <p:ph idx="1"/>
          </p:nvPr>
        </p:nvSpPr>
        <p:spPr>
          <a:xfrm>
            <a:off x="974086" y="1819028"/>
            <a:ext cx="10515600" cy="4351338"/>
          </a:xfrm>
        </p:spPr>
        <p:txBody>
          <a:bodyPr>
            <a:normAutofit fontScale="77500" lnSpcReduction="20000"/>
          </a:bodyPr>
          <a:lstStyle/>
          <a:p>
            <a:pPr marL="0" indent="0" algn="just">
              <a:buNone/>
            </a:pPr>
            <a:r>
              <a:rPr lang="it-IT" dirty="0"/>
              <a:t>Con la seconda direttiva CE n. 2001/97/CE (di modifica della direttiva n.308/91 CE), vengono estesi per la prima volta  gli obblighi di prevenzione del riciclaggio dai soli enti finanziari a determinate categorie di soggetti </a:t>
            </a:r>
            <a:r>
              <a:rPr lang="it-IT" b="1" dirty="0"/>
              <a:t>non finanziari</a:t>
            </a:r>
            <a:r>
              <a:rPr lang="it-IT" dirty="0"/>
              <a:t> e </a:t>
            </a:r>
            <a:r>
              <a:rPr lang="it-IT" b="1" dirty="0"/>
              <a:t>professionisti </a:t>
            </a:r>
            <a:r>
              <a:rPr lang="it-IT" dirty="0"/>
              <a:t> con conseguente l’obbligo di comunicare alle autorità «</a:t>
            </a:r>
            <a:r>
              <a:rPr lang="it-IT" i="1" dirty="0"/>
              <a:t>di propria iniziativa, ogni fatto che possa costituire indizio di riciclaggio» .</a:t>
            </a:r>
          </a:p>
          <a:p>
            <a:pPr marL="0" indent="0" algn="just">
              <a:buNone/>
            </a:pPr>
            <a:r>
              <a:rPr lang="it-IT" dirty="0"/>
              <a:t>L’estensione operata dall’art.2 bis </a:t>
            </a:r>
          </a:p>
          <a:p>
            <a:pPr marL="0" indent="0">
              <a:buNone/>
            </a:pPr>
            <a:r>
              <a:rPr lang="it-IT" i="1" dirty="0"/>
              <a:t>	Omissis</a:t>
            </a:r>
          </a:p>
          <a:p>
            <a:pPr marL="0" indent="0" algn="just">
              <a:buNone/>
            </a:pPr>
            <a:r>
              <a:rPr lang="it-IT" i="1" dirty="0"/>
              <a:t> 	5) notai e altri liberi professionisti legali, quando prestano la loro opera: a) assistendo i loro clienti nella progettazione o nella realizzazione di operazioni riguardanti: i) l'acquisto e la vendita di beni immobili o imprese commerciali; ii) la gestione di denaro, strumenti finanziari o altri beni dei clienti; iii) l'apertura o la gestione di conti bancari, libretti di deposito e conti di titoli; iv) l'organizzazione degli apporti necessari alla costituzione, alla gestione o all'amministrazione di società; v) la costituzione, la gestione o l'amministrazione di trust, società' o strutture analoghe; b) o, agendo in nome e per conto del loro cliente in una qualsiasi operazione finanziaria o immobiliare</a:t>
            </a:r>
            <a:r>
              <a:rPr lang="it-IT" dirty="0"/>
              <a:t>; </a:t>
            </a:r>
            <a:r>
              <a:rPr lang="it-IT" b="1" dirty="0"/>
              <a:t>  </a:t>
            </a:r>
            <a:r>
              <a:rPr lang="it-IT" dirty="0"/>
              <a:t> </a:t>
            </a:r>
          </a:p>
        </p:txBody>
      </p:sp>
      <p:sp>
        <p:nvSpPr>
          <p:cNvPr id="4" name="CasellaDiTesto 3">
            <a:extLst>
              <a:ext uri="{FF2B5EF4-FFF2-40B4-BE49-F238E27FC236}">
                <a16:creationId xmlns:a16="http://schemas.microsoft.com/office/drawing/2014/main" id="{BCB3B057-75C7-ADD3-BD92-6791971E40E3}"/>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4228684B-1CA9-1675-6868-3769FF5A1E23}"/>
              </a:ext>
            </a:extLst>
          </p:cNvPr>
          <p:cNvSpPr>
            <a:spLocks noGrp="1"/>
          </p:cNvSpPr>
          <p:nvPr>
            <p:ph type="sldNum" sz="quarter" idx="12"/>
          </p:nvPr>
        </p:nvSpPr>
        <p:spPr/>
        <p:txBody>
          <a:bodyPr/>
          <a:lstStyle/>
          <a:p>
            <a:fld id="{A634D4B2-ED5B-403B-8144-F992BFCADD81}" type="slidenum">
              <a:rPr lang="it-IT" smtClean="0">
                <a:solidFill>
                  <a:schemeClr val="tx1"/>
                </a:solidFill>
              </a:rPr>
              <a:pPr/>
              <a:t>4</a:t>
            </a:fld>
            <a:endParaRPr lang="it-IT" dirty="0">
              <a:solidFill>
                <a:schemeClr val="tx1"/>
              </a:solidFill>
            </a:endParaRPr>
          </a:p>
        </p:txBody>
      </p:sp>
    </p:spTree>
    <p:extLst>
      <p:ext uri="{BB962C8B-B14F-4D97-AF65-F5344CB8AC3E}">
        <p14:creationId xmlns:p14="http://schemas.microsoft.com/office/powerpoint/2010/main" val="1199918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098185-2AC7-DCA5-72F2-3BA8AA5E0601}"/>
              </a:ext>
            </a:extLst>
          </p:cNvPr>
          <p:cNvSpPr>
            <a:spLocks noGrp="1"/>
          </p:cNvSpPr>
          <p:nvPr>
            <p:ph type="title"/>
          </p:nvPr>
        </p:nvSpPr>
        <p:spPr/>
        <p:txBody>
          <a:bodyPr>
            <a:normAutofit fontScale="90000"/>
          </a:bodyPr>
          <a:lstStyle/>
          <a:p>
            <a:pPr algn="ctr"/>
            <a:r>
              <a:rPr lang="it-IT" sz="3600" b="1" dirty="0"/>
              <a:t>Le reazioni dell’avvocatura alla direttiva 10.6.1991 n.308 CE</a:t>
            </a:r>
            <a:br>
              <a:rPr lang="it-IT" sz="3600" b="1" dirty="0"/>
            </a:br>
            <a:r>
              <a:rPr lang="it-IT" sz="3600" b="1" dirty="0"/>
              <a:t>il procedimento C-305/05 avanti alla Corte di Giustizia</a:t>
            </a:r>
            <a:endParaRPr lang="it-IT" b="1" dirty="0"/>
          </a:p>
        </p:txBody>
      </p:sp>
      <p:sp>
        <p:nvSpPr>
          <p:cNvPr id="3" name="Segnaposto contenuto 2">
            <a:extLst>
              <a:ext uri="{FF2B5EF4-FFF2-40B4-BE49-F238E27FC236}">
                <a16:creationId xmlns:a16="http://schemas.microsoft.com/office/drawing/2014/main" id="{E1000B2B-D648-C878-D06A-CAC177201146}"/>
              </a:ext>
            </a:extLst>
          </p:cNvPr>
          <p:cNvSpPr>
            <a:spLocks noGrp="1"/>
          </p:cNvSpPr>
          <p:nvPr>
            <p:ph idx="1"/>
          </p:nvPr>
        </p:nvSpPr>
        <p:spPr/>
        <p:txBody>
          <a:bodyPr>
            <a:normAutofit fontScale="77500" lnSpcReduction="20000"/>
          </a:bodyPr>
          <a:lstStyle/>
          <a:p>
            <a:pPr marL="0" indent="0" algn="just">
              <a:buNone/>
            </a:pPr>
            <a:r>
              <a:rPr lang="it-IT" dirty="0"/>
              <a:t>Il tema della compatibilità della direttiva con il “</a:t>
            </a:r>
            <a:r>
              <a:rPr lang="it-IT" b="1" i="1" dirty="0"/>
              <a:t>diritto ad un equo processo”</a:t>
            </a:r>
            <a:r>
              <a:rPr lang="it-IT" dirty="0"/>
              <a:t> garantito dall’art. 6 della Convenzione per la salvaguardia dei diritti dell’Uomo e delle libertà fondamentali perviene alla attenzione della Corte di Giustizia in un  procedimento avente ad oggetto la domanda di pronuncia pregiudiziale proposta alla Corte, dalla Cour d'</a:t>
            </a:r>
            <a:r>
              <a:rPr lang="it-IT" dirty="0" err="1"/>
              <a:t>arbitrage</a:t>
            </a:r>
            <a:r>
              <a:rPr lang="it-IT" dirty="0"/>
              <a:t>, divenuta Cour </a:t>
            </a:r>
            <a:r>
              <a:rPr lang="it-IT" dirty="0" err="1"/>
              <a:t>Constitutionelle</a:t>
            </a:r>
            <a:r>
              <a:rPr lang="it-IT" dirty="0"/>
              <a:t> (Belgio), su ricorso di vari ordini forensi del Belgio (fiamminghi e valloni) e con l’intervento del Consiglio dell’Ordine degli avvocati dell’Unione Europea in ordine.</a:t>
            </a:r>
          </a:p>
          <a:p>
            <a:pPr marL="0" indent="0">
              <a:buNone/>
            </a:pPr>
            <a:r>
              <a:rPr lang="it-IT" dirty="0"/>
              <a:t>Tesi degli Ordini:</a:t>
            </a:r>
          </a:p>
          <a:p>
            <a:pPr algn="just"/>
            <a:r>
              <a:rPr lang="it-IT" dirty="0"/>
              <a:t>-le norme “</a:t>
            </a:r>
            <a:r>
              <a:rPr lang="it-IT" i="1" dirty="0"/>
              <a:t>arrecano un pregiudizio ingiustificato ai principi del segreto professionale e dell'indipendenza dell'avvocato, i quali costituirebbero un elemento primario del diritto fondamentale di ogni singolo ad un equo processo e al rispetto del diritto alla difesa</a:t>
            </a:r>
            <a:r>
              <a:rPr lang="it-IT" dirty="0"/>
              <a:t>”;</a:t>
            </a:r>
          </a:p>
          <a:p>
            <a:pPr algn="just"/>
            <a:r>
              <a:rPr lang="it-IT" dirty="0"/>
              <a:t>-“…</a:t>
            </a:r>
            <a:r>
              <a:rPr lang="it-IT" i="1" dirty="0"/>
              <a:t> gli obblighi di denuncia e l'incriminazione del cliente vanno oltre la semplice violazione del segreto professionale, di modo che violano decisamente il rapporto di fiducia tra questo e il suo avvocato</a:t>
            </a:r>
            <a:r>
              <a:rPr lang="it-IT" dirty="0"/>
              <a:t>”.</a:t>
            </a:r>
          </a:p>
          <a:p>
            <a:endParaRPr lang="it-IT" dirty="0"/>
          </a:p>
        </p:txBody>
      </p:sp>
      <p:sp>
        <p:nvSpPr>
          <p:cNvPr id="4" name="CasellaDiTesto 3">
            <a:extLst>
              <a:ext uri="{FF2B5EF4-FFF2-40B4-BE49-F238E27FC236}">
                <a16:creationId xmlns:a16="http://schemas.microsoft.com/office/drawing/2014/main" id="{A6BDC851-6D7C-50DA-5794-124A8F9544CA}"/>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06412EF6-83C9-C004-8D74-0776B3D2D314}"/>
              </a:ext>
            </a:extLst>
          </p:cNvPr>
          <p:cNvSpPr>
            <a:spLocks noGrp="1"/>
          </p:cNvSpPr>
          <p:nvPr>
            <p:ph type="sldNum" sz="quarter" idx="12"/>
          </p:nvPr>
        </p:nvSpPr>
        <p:spPr/>
        <p:txBody>
          <a:bodyPr/>
          <a:lstStyle/>
          <a:p>
            <a:fld id="{A634D4B2-ED5B-403B-8144-F992BFCADD81}" type="slidenum">
              <a:rPr lang="it-IT" smtClean="0">
                <a:solidFill>
                  <a:schemeClr val="tx1"/>
                </a:solidFill>
              </a:rPr>
              <a:pPr/>
              <a:t>5</a:t>
            </a:fld>
            <a:endParaRPr lang="it-IT" dirty="0">
              <a:solidFill>
                <a:schemeClr val="tx1"/>
              </a:solidFill>
            </a:endParaRPr>
          </a:p>
        </p:txBody>
      </p:sp>
    </p:spTree>
    <p:extLst>
      <p:ext uri="{BB962C8B-B14F-4D97-AF65-F5344CB8AC3E}">
        <p14:creationId xmlns:p14="http://schemas.microsoft.com/office/powerpoint/2010/main" val="4059496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2AC5BE1-1013-D046-1467-9A417B0E8258}"/>
              </a:ext>
            </a:extLst>
          </p:cNvPr>
          <p:cNvSpPr>
            <a:spLocks noGrp="1"/>
          </p:cNvSpPr>
          <p:nvPr>
            <p:ph type="title"/>
          </p:nvPr>
        </p:nvSpPr>
        <p:spPr/>
        <p:txBody>
          <a:bodyPr/>
          <a:lstStyle/>
          <a:p>
            <a:pPr algn="ctr"/>
            <a:r>
              <a:rPr lang="it-IT" b="1" dirty="0"/>
              <a:t>Il dispositivo della sentenza della Corte di Giustizia 26 giugno 2007, C-305/05</a:t>
            </a:r>
          </a:p>
        </p:txBody>
      </p:sp>
      <p:sp>
        <p:nvSpPr>
          <p:cNvPr id="3" name="Segnaposto contenuto 2">
            <a:extLst>
              <a:ext uri="{FF2B5EF4-FFF2-40B4-BE49-F238E27FC236}">
                <a16:creationId xmlns:a16="http://schemas.microsoft.com/office/drawing/2014/main" id="{4FEC47DC-16C2-7B8C-60A6-84454B10C660}"/>
              </a:ext>
            </a:extLst>
          </p:cNvPr>
          <p:cNvSpPr>
            <a:spLocks noGrp="1"/>
          </p:cNvSpPr>
          <p:nvPr>
            <p:ph idx="1"/>
          </p:nvPr>
        </p:nvSpPr>
        <p:spPr/>
        <p:txBody>
          <a:bodyPr>
            <a:normAutofit lnSpcReduction="10000"/>
          </a:bodyPr>
          <a:lstStyle/>
          <a:p>
            <a:pPr marL="0" indent="0" algn="just">
              <a:buNone/>
            </a:pPr>
            <a:endParaRPr lang="it-IT"/>
          </a:p>
          <a:p>
            <a:pPr marL="0" indent="0" algn="just">
              <a:buNone/>
            </a:pPr>
            <a:r>
              <a:rPr lang="it-IT"/>
              <a:t>«</a:t>
            </a:r>
            <a:r>
              <a:rPr lang="it-IT" i="1"/>
              <a:t>Gli obblighi di informazione e di collaborazione con le autorità responsabili per la lotta contro il riciclaggio previsti all'art. 6, n. 1, della direttiva del Consiglio 10 giugno 1991, 91/308/CEE, relativa alla prevenzione dell'uso del sistema finanziario a scopo di riciclaggio dei proventi di attività illecite, come modificata dalla direttiva del Parlamento europeo e del Consiglio 4 dicembre 2001, 2001/97/CE, e imposti agli avvocati dall'art. 2 bis, punto 5, di tale direttiva, tenuto conto dell'art. 6, n. 3, secondo comma, di questa, non violano il diritto ad un equo processo, come garantito dagli artt. 6 della CEDU e 6, n. 2, UE</a:t>
            </a:r>
            <a:r>
              <a:rPr lang="it-IT"/>
              <a:t>..»</a:t>
            </a:r>
          </a:p>
          <a:p>
            <a:pPr marL="457200" lvl="1" indent="0">
              <a:buNone/>
            </a:pPr>
            <a:endParaRPr lang="it-IT" b="1"/>
          </a:p>
          <a:p>
            <a:endParaRPr lang="it-IT"/>
          </a:p>
        </p:txBody>
      </p:sp>
      <p:sp>
        <p:nvSpPr>
          <p:cNvPr id="4" name="CasellaDiTesto 3">
            <a:extLst>
              <a:ext uri="{FF2B5EF4-FFF2-40B4-BE49-F238E27FC236}">
                <a16:creationId xmlns:a16="http://schemas.microsoft.com/office/drawing/2014/main" id="{55E7153B-946D-F75C-CB18-0D9884D0F681}"/>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C70ECED4-DC2B-0103-16B0-05C486158CB3}"/>
              </a:ext>
            </a:extLst>
          </p:cNvPr>
          <p:cNvSpPr>
            <a:spLocks noGrp="1"/>
          </p:cNvSpPr>
          <p:nvPr>
            <p:ph type="sldNum" sz="quarter" idx="12"/>
          </p:nvPr>
        </p:nvSpPr>
        <p:spPr/>
        <p:txBody>
          <a:bodyPr/>
          <a:lstStyle/>
          <a:p>
            <a:fld id="{A634D4B2-ED5B-403B-8144-F992BFCADD81}" type="slidenum">
              <a:rPr lang="it-IT" smtClean="0">
                <a:solidFill>
                  <a:schemeClr val="tx1"/>
                </a:solidFill>
              </a:rPr>
              <a:pPr/>
              <a:t>6</a:t>
            </a:fld>
            <a:endParaRPr lang="it-IT" dirty="0">
              <a:solidFill>
                <a:schemeClr val="tx1"/>
              </a:solidFill>
            </a:endParaRPr>
          </a:p>
        </p:txBody>
      </p:sp>
    </p:spTree>
    <p:extLst>
      <p:ext uri="{BB962C8B-B14F-4D97-AF65-F5344CB8AC3E}">
        <p14:creationId xmlns:p14="http://schemas.microsoft.com/office/powerpoint/2010/main" val="2038678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27F6A9E-2518-9992-098B-BE296B55F6ED}"/>
              </a:ext>
            </a:extLst>
          </p:cNvPr>
          <p:cNvSpPr>
            <a:spLocks noGrp="1"/>
          </p:cNvSpPr>
          <p:nvPr>
            <p:ph type="title"/>
          </p:nvPr>
        </p:nvSpPr>
        <p:spPr/>
        <p:txBody>
          <a:bodyPr/>
          <a:lstStyle/>
          <a:p>
            <a:pPr algn="ctr"/>
            <a:r>
              <a:rPr lang="it-IT" b="1" dirty="0"/>
              <a:t>La ratio </a:t>
            </a:r>
            <a:r>
              <a:rPr lang="it-IT" b="1" dirty="0" err="1"/>
              <a:t>decidendi</a:t>
            </a:r>
            <a:r>
              <a:rPr lang="it-IT" b="1" dirty="0"/>
              <a:t> della sentenza della Corte di Giustizia </a:t>
            </a:r>
          </a:p>
        </p:txBody>
      </p:sp>
      <p:sp>
        <p:nvSpPr>
          <p:cNvPr id="3" name="Segnaposto contenuto 2">
            <a:extLst>
              <a:ext uri="{FF2B5EF4-FFF2-40B4-BE49-F238E27FC236}">
                <a16:creationId xmlns:a16="http://schemas.microsoft.com/office/drawing/2014/main" id="{4FEFC0EE-B9CF-2D5B-8B16-6EB11FE3DCB0}"/>
              </a:ext>
            </a:extLst>
          </p:cNvPr>
          <p:cNvSpPr>
            <a:spLocks noGrp="1"/>
          </p:cNvSpPr>
          <p:nvPr>
            <p:ph idx="1"/>
          </p:nvPr>
        </p:nvSpPr>
        <p:spPr/>
        <p:txBody>
          <a:bodyPr>
            <a:normAutofit fontScale="32500" lnSpcReduction="20000"/>
          </a:bodyPr>
          <a:lstStyle/>
          <a:p>
            <a:pPr algn="just"/>
            <a:r>
              <a:rPr lang="it-IT" sz="3700"/>
              <a:t>30 </a:t>
            </a:r>
            <a:r>
              <a:rPr lang="it-IT" sz="3700" i="1"/>
              <a:t>L'art. 6 della CEDU riconosce a ogni persona, nell'ambito delle controversie su diritti e obblighi di carattere civile, o nell'ambito di un procedimento penale, il diritto a che la sua causa sia esaminata equamente.</a:t>
            </a:r>
            <a:endParaRPr lang="it-IT" sz="3700"/>
          </a:p>
          <a:p>
            <a:pPr algn="just"/>
            <a:r>
              <a:rPr lang="it-IT" sz="3700" i="1"/>
              <a:t>31 Secondo la giurisprudenza della Corte europea dei diritti dell'uomo, la nozione di «equo processo» di cui all'art. 6 della CEDU è costituita da diversi elementi, i quali comprendono, specificamente, i</a:t>
            </a:r>
            <a:r>
              <a:rPr lang="it-IT" sz="3700" b="1" i="1"/>
              <a:t> diritti della difesa</a:t>
            </a:r>
            <a:r>
              <a:rPr lang="it-IT" sz="3700" i="1"/>
              <a:t>, il</a:t>
            </a:r>
            <a:r>
              <a:rPr lang="it-IT" sz="3700" b="1" i="1"/>
              <a:t> principio di uguaglianza delle armi</a:t>
            </a:r>
            <a:r>
              <a:rPr lang="it-IT" sz="3700" i="1"/>
              <a:t>, il </a:t>
            </a:r>
            <a:r>
              <a:rPr lang="it-IT" sz="3700" b="1" i="1"/>
              <a:t>diritto di accesso alla giustizia</a:t>
            </a:r>
            <a:r>
              <a:rPr lang="it-IT" sz="3700" i="1"/>
              <a:t>, nonché il </a:t>
            </a:r>
            <a:r>
              <a:rPr lang="it-IT" sz="3700" b="1" i="1"/>
              <a:t>diritto di accesso ad un avvocato tanto in materia civile quanto in materia penale</a:t>
            </a:r>
            <a:r>
              <a:rPr lang="it-IT" sz="3700" i="1"/>
              <a:t> (v. Corte </a:t>
            </a:r>
            <a:r>
              <a:rPr lang="it-IT" sz="3700" i="1" err="1"/>
              <a:t>eur</a:t>
            </a:r>
            <a:r>
              <a:rPr lang="it-IT" sz="3700" i="1"/>
              <a:t>. D.U., sentenze 21 febbraio 1975, </a:t>
            </a:r>
            <a:r>
              <a:rPr lang="it-IT" sz="3700" i="1" err="1"/>
              <a:t>Golder</a:t>
            </a:r>
            <a:r>
              <a:rPr lang="it-IT" sz="3700" i="1"/>
              <a:t> c. Regno Unito, serie A, n. 18, §§ 26-40; 28 giugno 1984, Campbell e Fell c. Regno Unito, serie A, n. 80, §§97-99, 105-107 e 111-113, nonché 30 ottobre 1991, Borges c. Belgio, serie A, n. 214-B, § 24).</a:t>
            </a:r>
            <a:endParaRPr lang="it-IT" sz="3700"/>
          </a:p>
          <a:p>
            <a:pPr algn="just"/>
            <a:r>
              <a:rPr lang="it-IT" sz="3700" i="1"/>
              <a:t>32 </a:t>
            </a:r>
            <a:r>
              <a:rPr lang="it-IT" sz="3700" b="1" i="1"/>
              <a:t>L'avvocato non sarebbe in grado di svolgere adeguatamente il suo incarico di consulenza, di difesa e di rappresentanza del suo cliente, e quest'ultimo sarebbe, di  conseguenza, privato dei diritti attribuitigli dall'art. 6, della CEDU, se l'avvocato stesso, nell'ambito di un procedimento giudiziario o della sua preparazione, fosse tenuto a collaborare con i pubblici poteri trasmettendo loro informazioni ottenute durante le consulenze giuridiche che hanno avuto luogo nell'ambito di un tale procedimento.</a:t>
            </a:r>
            <a:endParaRPr lang="it-IT" sz="3700"/>
          </a:p>
          <a:p>
            <a:pPr algn="just"/>
            <a:r>
              <a:rPr lang="it-IT" sz="3700" i="1"/>
              <a:t>33 Riguardo alla direttiva 91/308, come ricordato al punto 22 della presente sentenza, dall'art. 2 bis, punto 5, di questa risulta che </a:t>
            </a:r>
            <a:r>
              <a:rPr lang="it-IT" sz="3700" b="1" i="1"/>
              <a:t>gli obblighi di informazione e di collaborazione si applicano agli avvocati solo nei limiti in cui questi ultimi assistano i loro clienti nella progettazione o nella realizzazione di talune operazioni essenzialmente di ordine finanziario e immobiliare</a:t>
            </a:r>
            <a:r>
              <a:rPr lang="it-IT" sz="3700" i="1"/>
              <a:t> indicate da tale disposizione alla lett. a), o qualora agiscano in nome e per conto del loro cliente in una qualsiasi operazione finanziaria o immobiliare. Come regola generale, </a:t>
            </a:r>
            <a:r>
              <a:rPr lang="it-IT" sz="3700" b="1" i="1"/>
              <a:t>tali attività, a causa della loro stessa natura</a:t>
            </a:r>
            <a:r>
              <a:rPr lang="it-IT" sz="3700" i="1"/>
              <a:t>, </a:t>
            </a:r>
            <a:r>
              <a:rPr lang="it-IT" sz="3700" b="1" i="1"/>
              <a:t>si situano in un contesto che non è collegato ad un procedimento giudiziario e, pertanto, si pongono al di fuori dell'ambito di applicazione del diritto a un equo processo</a:t>
            </a:r>
            <a:r>
              <a:rPr lang="it-IT" sz="3700" i="1"/>
              <a:t>.</a:t>
            </a:r>
            <a:endParaRPr lang="it-IT" sz="3700"/>
          </a:p>
          <a:p>
            <a:pPr algn="just"/>
            <a:r>
              <a:rPr lang="it-IT" sz="3700" i="1"/>
              <a:t>34 Inoltre, </a:t>
            </a:r>
            <a:r>
              <a:rPr lang="it-IT" sz="3700" b="1" i="1"/>
              <a:t>sin dal momento in cui l'assistenza dell'avvocato intervenuto nell'ambito di un'operazione di cui all'art. 2 bis, punto 5, della direttiva 91/308 è richiesta per  l'esercizio di un incarico di difesa o di rappresentanza in giudizio o per l'ottenimento di consulenza sull'eventualità di intentare o evitare un procedimento giudiziario, tale avvocato è esonerato, ai sensi dell'art. 6, n. 3, secondo comma, della detta direttiva, dagli obblighi di cui al n. 1 di tale articolo, essendo irrilevante a tale riguardo che le informazioni siano state ricevute o ottenute prima, durante o dopo il procedimento</a:t>
            </a:r>
            <a:r>
              <a:rPr lang="it-IT" sz="3700" i="1"/>
              <a:t>. </a:t>
            </a:r>
            <a:r>
              <a:rPr lang="it-IT" sz="3700" b="1" i="1"/>
              <a:t>Un tale esonero è di natura tale da preservare il diritto del cliente ad un equo processo</a:t>
            </a:r>
            <a:r>
              <a:rPr lang="it-IT" sz="3700" i="1"/>
              <a:t>.</a:t>
            </a:r>
            <a:endParaRPr lang="it-IT" sz="3700"/>
          </a:p>
          <a:p>
            <a:pPr algn="just"/>
            <a:r>
              <a:rPr lang="it-IT" sz="3700" i="1"/>
              <a:t>35 Dato che le esigenze derivanti dal diritto ad un equo processo implicano, per definizione, una connessione con un procedimento giudiziario, e tenuto conto del fatto che l'art. 6, n. 3, secondo comma, della direttiva 91/308 esonera gli avvocati, quando le loro attività sono caratterizzate da una tale connessione, dagli obblighi di informazione e di collaborazione di cui all'art. 6, n. 1, della detta direttiva, tali esigenze sono preservate.</a:t>
            </a:r>
            <a:endParaRPr lang="it-IT" sz="3700"/>
          </a:p>
          <a:p>
            <a:endParaRPr lang="it-IT"/>
          </a:p>
        </p:txBody>
      </p:sp>
      <p:sp>
        <p:nvSpPr>
          <p:cNvPr id="4" name="CasellaDiTesto 3">
            <a:extLst>
              <a:ext uri="{FF2B5EF4-FFF2-40B4-BE49-F238E27FC236}">
                <a16:creationId xmlns:a16="http://schemas.microsoft.com/office/drawing/2014/main" id="{83A1FBC6-A258-4B35-FE4A-4B4D704EE977}"/>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75D0E5BB-1544-B2F4-AE23-FB011F0EFD3A}"/>
              </a:ext>
            </a:extLst>
          </p:cNvPr>
          <p:cNvSpPr>
            <a:spLocks noGrp="1"/>
          </p:cNvSpPr>
          <p:nvPr>
            <p:ph type="sldNum" sz="quarter" idx="12"/>
          </p:nvPr>
        </p:nvSpPr>
        <p:spPr/>
        <p:txBody>
          <a:bodyPr/>
          <a:lstStyle/>
          <a:p>
            <a:fld id="{A634D4B2-ED5B-403B-8144-F992BFCADD81}" type="slidenum">
              <a:rPr lang="it-IT" smtClean="0">
                <a:solidFill>
                  <a:schemeClr val="tx1"/>
                </a:solidFill>
              </a:rPr>
              <a:pPr/>
              <a:t>7</a:t>
            </a:fld>
            <a:endParaRPr lang="it-IT" dirty="0">
              <a:solidFill>
                <a:schemeClr val="tx1"/>
              </a:solidFill>
            </a:endParaRPr>
          </a:p>
        </p:txBody>
      </p:sp>
    </p:spTree>
    <p:extLst>
      <p:ext uri="{BB962C8B-B14F-4D97-AF65-F5344CB8AC3E}">
        <p14:creationId xmlns:p14="http://schemas.microsoft.com/office/powerpoint/2010/main" val="492848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6C1410-0619-40D8-3967-74C3A6688A7B}"/>
              </a:ext>
            </a:extLst>
          </p:cNvPr>
          <p:cNvSpPr>
            <a:spLocks noGrp="1"/>
          </p:cNvSpPr>
          <p:nvPr>
            <p:ph type="title"/>
          </p:nvPr>
        </p:nvSpPr>
        <p:spPr/>
        <p:txBody>
          <a:bodyPr>
            <a:normAutofit/>
          </a:bodyPr>
          <a:lstStyle/>
          <a:p>
            <a:pPr algn="ctr"/>
            <a:r>
              <a:rPr lang="it-IT" b="1" dirty="0"/>
              <a:t>L’Avvocato come presidio antiriciclaggio e "sentinella" della legalità</a:t>
            </a:r>
            <a:endParaRPr lang="it-IT" dirty="0"/>
          </a:p>
        </p:txBody>
      </p:sp>
      <p:sp>
        <p:nvSpPr>
          <p:cNvPr id="3" name="Segnaposto contenuto 2">
            <a:extLst>
              <a:ext uri="{FF2B5EF4-FFF2-40B4-BE49-F238E27FC236}">
                <a16:creationId xmlns:a16="http://schemas.microsoft.com/office/drawing/2014/main" id="{007083FD-BA1E-E20B-C7D1-D8E31DD1777C}"/>
              </a:ext>
            </a:extLst>
          </p:cNvPr>
          <p:cNvSpPr>
            <a:spLocks noGrp="1"/>
          </p:cNvSpPr>
          <p:nvPr>
            <p:ph idx="1"/>
          </p:nvPr>
        </p:nvSpPr>
        <p:spPr>
          <a:xfrm>
            <a:off x="381740" y="1935331"/>
            <a:ext cx="10972060" cy="4241631"/>
          </a:xfrm>
        </p:spPr>
        <p:txBody>
          <a:bodyPr>
            <a:normAutofit fontScale="70000" lnSpcReduction="20000"/>
          </a:bodyPr>
          <a:lstStyle/>
          <a:p>
            <a:pPr marL="457200" lvl="1" indent="0" algn="just">
              <a:buNone/>
            </a:pPr>
            <a:r>
              <a:rPr lang="it-IT" sz="2000" b="1" dirty="0"/>
              <a:t>Il ruolo sociale e la </a:t>
            </a:r>
            <a:r>
              <a:rPr lang="it-IT" sz="2000" b="1" i="1" dirty="0"/>
              <a:t>ratio</a:t>
            </a:r>
            <a:r>
              <a:rPr lang="it-IT" sz="2000" b="1" dirty="0"/>
              <a:t> della normativa (</a:t>
            </a:r>
            <a:r>
              <a:rPr lang="it-IT" sz="2000" b="1" dirty="0" err="1"/>
              <a:t>D.Lgs.</a:t>
            </a:r>
            <a:r>
              <a:rPr lang="it-IT" sz="2000" b="1" dirty="0"/>
              <a:t> 231/2007</a:t>
            </a:r>
            <a:r>
              <a:rPr lang="it-IT" sz="2000" dirty="0"/>
              <a:t>): l’Avvocato non riveste il ruolo di investigatore per conto dello Stato, ma quello di </a:t>
            </a:r>
            <a:r>
              <a:rPr lang="it-IT" sz="2000" b="1" dirty="0"/>
              <a:t>custode consapevole del sistema economico democratico in cui egli stesso opera</a:t>
            </a:r>
            <a:r>
              <a:rPr lang="it-IT" sz="2000" dirty="0"/>
              <a:t>. </a:t>
            </a:r>
          </a:p>
          <a:p>
            <a:pPr marL="457200" lvl="1" indent="0" algn="just">
              <a:buNone/>
            </a:pPr>
            <a:r>
              <a:rPr lang="it-IT" sz="2000" dirty="0"/>
              <a:t>Per la sua posizione strategica nel tessuto economico e sociale e per le sue competenze professionali, è tra i primi soggetti in grado di intercettare le anomalie e impedire che i canali legali vengano strumentalizzati dalla criminalità.</a:t>
            </a:r>
          </a:p>
          <a:p>
            <a:pPr marL="457200" lvl="1" indent="0" algn="just">
              <a:buNone/>
            </a:pPr>
            <a:r>
              <a:rPr lang="it-IT" sz="2000" dirty="0"/>
              <a:t>Anche all’Avvocato viene assegnato un ruolo in funzione delle </a:t>
            </a:r>
            <a:r>
              <a:rPr lang="it-IT" sz="2000" b="1" dirty="0"/>
              <a:t>finalità dichiarate dalla disciplina di cui al </a:t>
            </a:r>
            <a:r>
              <a:rPr lang="it-IT" sz="2000" b="1" dirty="0" err="1"/>
              <a:t>D.lvo</a:t>
            </a:r>
            <a:r>
              <a:rPr lang="it-IT" sz="2000" b="1" dirty="0"/>
              <a:t> 231/2007 ossia (</a:t>
            </a:r>
            <a:r>
              <a:rPr lang="it-IT" sz="2000" b="1" dirty="0" err="1"/>
              <a:t>confr</a:t>
            </a:r>
            <a:r>
              <a:rPr lang="it-IT" sz="2000" b="1" dirty="0"/>
              <a:t>. art.2) “</a:t>
            </a:r>
            <a:r>
              <a:rPr lang="it-IT" sz="2000" b="1" i="1" dirty="0"/>
              <a:t>a fini di prevenzione e contrasto dell'uso del sistema economico e finanziario a scopo di riciclaggio e finanziamento del terrorismo, nonché del finanziamento della proliferazione delle armi di distruzione di massa</a:t>
            </a:r>
            <a:r>
              <a:rPr lang="it-IT" sz="2000" dirty="0"/>
              <a:t>“. </a:t>
            </a:r>
          </a:p>
          <a:p>
            <a:pPr marL="457200" lvl="1" indent="0" algn="just">
              <a:buNone/>
            </a:pPr>
            <a:r>
              <a:rPr lang="it-IT" sz="2000" dirty="0"/>
              <a:t>La collaborazione tra autorità e operatori resta una leva essenziale per la prevenzione e il contrasto del crimine finanziario.</a:t>
            </a:r>
          </a:p>
          <a:p>
            <a:pPr marL="457200" lvl="1" indent="0" algn="just">
              <a:buNone/>
            </a:pPr>
            <a:r>
              <a:rPr lang="it-IT" sz="2000" dirty="0"/>
              <a:t>Un  dovere che assume anche rilevanza deontologica </a:t>
            </a:r>
          </a:p>
          <a:p>
            <a:pPr marL="457200" lvl="1" indent="0" algn="just">
              <a:buNone/>
            </a:pPr>
            <a:r>
              <a:rPr lang="it-IT" sz="2000" dirty="0"/>
              <a:t>	</a:t>
            </a:r>
            <a:r>
              <a:rPr lang="it-IT" sz="2000" b="1" dirty="0"/>
              <a:t>Art.23 Codice Deontologico Forense </a:t>
            </a:r>
            <a:r>
              <a:rPr lang="it-IT" sz="2000" dirty="0"/>
              <a:t>( Conferimento dell’incarico)</a:t>
            </a:r>
          </a:p>
          <a:p>
            <a:pPr marL="457200" lvl="1" indent="0" algn="just">
              <a:buNone/>
            </a:pPr>
            <a:r>
              <a:rPr lang="it-IT" sz="2000" i="1" dirty="0"/>
              <a:t>	5. L’avvocato è libero di accettare l’incarico, ma deve rifiutare di prestare la propria attività quando, dagli elementi conosciuti, desuma che essa sia finalizzata alla realizzazione di operazione illecita. </a:t>
            </a:r>
          </a:p>
          <a:p>
            <a:pPr marL="457200" lvl="1" indent="0" algn="just">
              <a:buNone/>
            </a:pPr>
            <a:r>
              <a:rPr lang="it-IT" sz="2000" i="1" dirty="0"/>
              <a:t>	6. L’avvocato non deve suggerire comportamenti, atti o negozi nulli, illeciti o fraudolenti. </a:t>
            </a:r>
          </a:p>
          <a:p>
            <a:pPr marL="457200" lvl="1" indent="0" algn="just">
              <a:buNone/>
            </a:pPr>
            <a:r>
              <a:rPr lang="it-IT" sz="2000" i="1" dirty="0"/>
              <a:t>	7. omissis La violazione dei doveri di cui ai commi 5 e 6 comporta l’applicazione della sanzione disciplinare della sospensione dall’esercizio dell’attività professionale da uno a tre anni. </a:t>
            </a:r>
          </a:p>
          <a:p>
            <a:pPr marL="457200" lvl="0" indent="0">
              <a:buNone/>
            </a:pPr>
            <a:r>
              <a:rPr lang="it-IT" sz="2000" dirty="0"/>
              <a:t>L’importanza di </a:t>
            </a:r>
            <a:r>
              <a:rPr lang="it-IT" sz="2000" b="1" dirty="0"/>
              <a:t>metabolizzare gli adempimenti</a:t>
            </a:r>
            <a:r>
              <a:rPr lang="it-IT" sz="2000" dirty="0"/>
              <a:t>:</a:t>
            </a:r>
          </a:p>
          <a:p>
            <a:pPr marL="914400" lvl="1">
              <a:buFontTx/>
              <a:buChar char="-"/>
            </a:pPr>
            <a:r>
              <a:rPr lang="it-IT" sz="2000" dirty="0"/>
              <a:t>un'affermazione del valore sociale della nostra professione;</a:t>
            </a:r>
          </a:p>
          <a:p>
            <a:pPr marL="914400" lvl="1">
              <a:buFontTx/>
              <a:buChar char="-"/>
            </a:pPr>
            <a:r>
              <a:rPr lang="it-IT" sz="2000" dirty="0"/>
              <a:t>un atto di tutela verso il proprio studio.</a:t>
            </a:r>
          </a:p>
          <a:p>
            <a:pPr marL="457200" lvl="1" indent="0" algn="just">
              <a:buNone/>
            </a:pPr>
            <a:endParaRPr lang="it-IT" i="1" dirty="0"/>
          </a:p>
        </p:txBody>
      </p:sp>
      <p:sp>
        <p:nvSpPr>
          <p:cNvPr id="4" name="CasellaDiTesto 3">
            <a:extLst>
              <a:ext uri="{FF2B5EF4-FFF2-40B4-BE49-F238E27FC236}">
                <a16:creationId xmlns:a16="http://schemas.microsoft.com/office/drawing/2014/main" id="{F88D86C6-4195-1EB8-F236-A9B7EE7EB05D}"/>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56940A1C-72BF-8991-ECC6-248C77242956}"/>
              </a:ext>
            </a:extLst>
          </p:cNvPr>
          <p:cNvSpPr>
            <a:spLocks noGrp="1"/>
          </p:cNvSpPr>
          <p:nvPr>
            <p:ph type="sldNum" sz="quarter" idx="12"/>
          </p:nvPr>
        </p:nvSpPr>
        <p:spPr/>
        <p:txBody>
          <a:bodyPr/>
          <a:lstStyle/>
          <a:p>
            <a:fld id="{A634D4B2-ED5B-403B-8144-F992BFCADD81}" type="slidenum">
              <a:rPr lang="it-IT" smtClean="0">
                <a:solidFill>
                  <a:schemeClr val="tx1"/>
                </a:solidFill>
              </a:rPr>
              <a:pPr/>
              <a:t>8</a:t>
            </a:fld>
            <a:endParaRPr lang="it-IT" dirty="0">
              <a:solidFill>
                <a:schemeClr val="tx1"/>
              </a:solidFill>
            </a:endParaRPr>
          </a:p>
        </p:txBody>
      </p:sp>
    </p:spTree>
    <p:extLst>
      <p:ext uri="{BB962C8B-B14F-4D97-AF65-F5344CB8AC3E}">
        <p14:creationId xmlns:p14="http://schemas.microsoft.com/office/powerpoint/2010/main" val="4130737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1ABD8F5-5502-4F18-9627-E653B5C82140}"/>
              </a:ext>
            </a:extLst>
          </p:cNvPr>
          <p:cNvSpPr>
            <a:spLocks noGrp="1"/>
          </p:cNvSpPr>
          <p:nvPr>
            <p:ph type="title"/>
          </p:nvPr>
        </p:nvSpPr>
        <p:spPr/>
        <p:txBody>
          <a:bodyPr>
            <a:noAutofit/>
          </a:bodyPr>
          <a:lstStyle/>
          <a:p>
            <a:pPr algn="ctr"/>
            <a:r>
              <a:rPr lang="it-IT" sz="3600" b="1" i="1" dirty="0"/>
              <a:t>Analisi Nazionale dei rischi di riciclaggio di denaro SINTESI - NOVEMBRE 2024” del  COMITATO DI SICUREZZA FINANZIARIA</a:t>
            </a:r>
            <a:endParaRPr lang="it-IT" sz="3600" dirty="0"/>
          </a:p>
        </p:txBody>
      </p:sp>
      <p:sp>
        <p:nvSpPr>
          <p:cNvPr id="3" name="Segnaposto contenuto 2">
            <a:extLst>
              <a:ext uri="{FF2B5EF4-FFF2-40B4-BE49-F238E27FC236}">
                <a16:creationId xmlns:a16="http://schemas.microsoft.com/office/drawing/2014/main" id="{F47DD6C7-9E25-B6A3-369B-056C8E33737D}"/>
              </a:ext>
            </a:extLst>
          </p:cNvPr>
          <p:cNvSpPr>
            <a:spLocks noGrp="1"/>
          </p:cNvSpPr>
          <p:nvPr>
            <p:ph idx="1"/>
          </p:nvPr>
        </p:nvSpPr>
        <p:spPr>
          <a:xfrm>
            <a:off x="838200" y="2162812"/>
            <a:ext cx="10515600" cy="4351338"/>
          </a:xfrm>
        </p:spPr>
        <p:txBody>
          <a:bodyPr>
            <a:normAutofit fontScale="92500" lnSpcReduction="20000"/>
          </a:bodyPr>
          <a:lstStyle/>
          <a:p>
            <a:pPr marL="0" indent="0" algn="just">
              <a:buNone/>
            </a:pPr>
            <a:r>
              <a:rPr lang="it-IT" dirty="0"/>
              <a:t>Dalla “</a:t>
            </a:r>
            <a:r>
              <a:rPr lang="it-IT" b="1" dirty="0"/>
              <a:t>Analisi Nazionale dei rischi di riciclaggio di denaro SINTESI - NOVEMBRE 2024” del  COMITATO DI SICUREZZA FINANZIARIA </a:t>
            </a:r>
            <a:r>
              <a:rPr lang="it-IT" dirty="0"/>
              <a:t>emerge che (pag.48 e segg.):</a:t>
            </a:r>
          </a:p>
          <a:p>
            <a:pPr marL="0" indent="0" algn="just">
              <a:buNone/>
            </a:pPr>
            <a:r>
              <a:rPr lang="it-IT" i="1" dirty="0"/>
              <a:t>“In relazione alle prestazioni professionali degli avvocati, le aree più a rischio riguardano la consulenza in materia fiscale e tributaria e in materia societaria.</a:t>
            </a:r>
            <a:endParaRPr lang="it-IT" dirty="0"/>
          </a:p>
          <a:p>
            <a:pPr marL="0" indent="0" algn="just">
              <a:buNone/>
            </a:pPr>
            <a:r>
              <a:rPr lang="it-IT" i="1" dirty="0"/>
              <a:t>Omissis</a:t>
            </a:r>
            <a:endParaRPr lang="it-IT" dirty="0"/>
          </a:p>
          <a:p>
            <a:pPr marL="0" indent="0" algn="just">
              <a:buNone/>
            </a:pPr>
            <a:r>
              <a:rPr lang="it-IT" i="1" dirty="0"/>
              <a:t>Infine, con riferimento alla categoria degli avvocati, la categoria reputa la propria attività professionale non esposta ai rischi di riciclaggio e di finanziamento del terrorismo. Seppure si concorda sul fatto che non tutta l’attività professionale degli avvocati ha lo stesso grado di rischio, si rileva un livello ancora basso di collaborazione attiva. Pertanto, si conferma la valutazione di una vulnerabilità relativa molto significativa.”</a:t>
            </a:r>
            <a:endParaRPr lang="it-IT" dirty="0"/>
          </a:p>
          <a:p>
            <a:endParaRPr lang="it-IT" dirty="0"/>
          </a:p>
        </p:txBody>
      </p:sp>
      <p:sp>
        <p:nvSpPr>
          <p:cNvPr id="4" name="CasellaDiTesto 3">
            <a:extLst>
              <a:ext uri="{FF2B5EF4-FFF2-40B4-BE49-F238E27FC236}">
                <a16:creationId xmlns:a16="http://schemas.microsoft.com/office/drawing/2014/main" id="{6CC09B03-10BB-0EBF-BD4C-A8D9F1AC0F80}"/>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DD9D3832-74E2-5B95-EBDE-1537490EB546}"/>
              </a:ext>
            </a:extLst>
          </p:cNvPr>
          <p:cNvSpPr>
            <a:spLocks noGrp="1"/>
          </p:cNvSpPr>
          <p:nvPr>
            <p:ph type="sldNum" sz="quarter" idx="12"/>
          </p:nvPr>
        </p:nvSpPr>
        <p:spPr/>
        <p:txBody>
          <a:bodyPr/>
          <a:lstStyle/>
          <a:p>
            <a:fld id="{A634D4B2-ED5B-403B-8144-F992BFCADD81}" type="slidenum">
              <a:rPr lang="it-IT" smtClean="0">
                <a:solidFill>
                  <a:schemeClr val="tx1"/>
                </a:solidFill>
              </a:rPr>
              <a:pPr/>
              <a:t>9</a:t>
            </a:fld>
            <a:endParaRPr lang="it-IT" dirty="0">
              <a:solidFill>
                <a:schemeClr val="tx1"/>
              </a:solidFill>
            </a:endParaRPr>
          </a:p>
        </p:txBody>
      </p:sp>
    </p:spTree>
    <p:extLst>
      <p:ext uri="{BB962C8B-B14F-4D97-AF65-F5344CB8AC3E}">
        <p14:creationId xmlns:p14="http://schemas.microsoft.com/office/powerpoint/2010/main" val="27107047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F19E4C9-70E3-59AF-3C27-D829B3523495}"/>
              </a:ext>
            </a:extLst>
          </p:cNvPr>
          <p:cNvSpPr>
            <a:spLocks noGrp="1"/>
          </p:cNvSpPr>
          <p:nvPr>
            <p:ph type="title"/>
          </p:nvPr>
        </p:nvSpPr>
        <p:spPr/>
        <p:txBody>
          <a:bodyPr/>
          <a:lstStyle/>
          <a:p>
            <a:pPr algn="ctr"/>
            <a:r>
              <a:rPr lang="it-IT" b="1"/>
              <a:t>Le sanzioni </a:t>
            </a:r>
            <a:endParaRPr lang="it-IT"/>
          </a:p>
        </p:txBody>
      </p:sp>
      <p:sp>
        <p:nvSpPr>
          <p:cNvPr id="3" name="Segnaposto contenuto 2">
            <a:extLst>
              <a:ext uri="{FF2B5EF4-FFF2-40B4-BE49-F238E27FC236}">
                <a16:creationId xmlns:a16="http://schemas.microsoft.com/office/drawing/2014/main" id="{8DAD6D1A-5EA4-727A-393A-A1061041A8C3}"/>
              </a:ext>
            </a:extLst>
          </p:cNvPr>
          <p:cNvSpPr>
            <a:spLocks noGrp="1"/>
          </p:cNvSpPr>
          <p:nvPr>
            <p:ph idx="1"/>
          </p:nvPr>
        </p:nvSpPr>
        <p:spPr>
          <a:xfrm>
            <a:off x="926977" y="1514907"/>
            <a:ext cx="10515600" cy="4351338"/>
          </a:xfrm>
        </p:spPr>
        <p:txBody>
          <a:bodyPr>
            <a:normAutofit fontScale="62500" lnSpcReduction="20000"/>
          </a:bodyPr>
          <a:lstStyle/>
          <a:p>
            <a:pPr marL="0" lvl="0" indent="0">
              <a:buNone/>
            </a:pPr>
            <a:endParaRPr lang="it-IT" sz="2900"/>
          </a:p>
          <a:p>
            <a:pPr marL="0" lvl="0" indent="0" algn="just">
              <a:buNone/>
            </a:pPr>
            <a:r>
              <a:rPr lang="it-IT" sz="2900" b="1"/>
              <a:t>Sanzioni particolarmente incisive e di diversa natura a tutela dell'impianto normativo </a:t>
            </a:r>
            <a:r>
              <a:rPr lang="it-IT" sz="2900"/>
              <a:t>D.lgs. 231/2007 </a:t>
            </a:r>
            <a:r>
              <a:rPr lang="it-IT" sz="2900" b="1"/>
              <a:t>:</a:t>
            </a:r>
            <a:endParaRPr lang="it-IT" sz="2900"/>
          </a:p>
          <a:p>
            <a:pPr algn="just"/>
            <a:r>
              <a:rPr lang="it-IT" sz="2900" b="1"/>
              <a:t>sanzioni penali: </a:t>
            </a:r>
            <a:r>
              <a:rPr lang="it-IT" sz="2900"/>
              <a:t>per il caso di falsificazione di dati/informazioni o di utilizzo o conservazione di dati/informazioni false o di violazione del divieto di comunicazione relativa alle segnalazioni di operazioni sospette; art. 55 rubricato «Sanzioni penali» (tralasciando ovviamente le norme di cui agli artt. 648 bis e segg. c.p. e le altre norme penali);</a:t>
            </a:r>
          </a:p>
          <a:p>
            <a:pPr algn="just"/>
            <a:r>
              <a:rPr lang="it-IT" sz="2900" b="1"/>
              <a:t>sanzioni amministrative: </a:t>
            </a:r>
            <a:r>
              <a:rPr lang="it-IT" sz="2900"/>
              <a:t>artt. 56, 57, 58, 59 e segg.. In particolare: per inosservanza degli obblighi di adeguata verifica e di astensione laddove per le violazioni “</a:t>
            </a:r>
            <a:r>
              <a:rPr lang="it-IT" sz="2900" i="1"/>
              <a:t>gravi ripetute o sistematiche</a:t>
            </a:r>
            <a:r>
              <a:rPr lang="it-IT" sz="2900"/>
              <a:t>” le sanzioni previste variano da € 2.500,00 ad € 50.000,00; art. 56 </a:t>
            </a:r>
            <a:r>
              <a:rPr lang="it-IT" sz="2900" err="1"/>
              <a:t>D.lvo</a:t>
            </a:r>
            <a:r>
              <a:rPr lang="it-IT" sz="2900"/>
              <a:t> 231/2007; per il caso di omessa conservazione; art. 57; per inosservanza delle disposizioni relative all’obbligo di segnalazione delle operazioni sospette laddove per le violazioni “</a:t>
            </a:r>
            <a:r>
              <a:rPr lang="it-IT" sz="2900" i="1"/>
              <a:t>gravi ripetute o sistematiche</a:t>
            </a:r>
            <a:r>
              <a:rPr lang="it-IT" sz="2900"/>
              <a:t>” le sanzioni previste variano da € 30.000,00 ad € 300.000,00 ed anche oltre;</a:t>
            </a:r>
          </a:p>
          <a:p>
            <a:pPr algn="just"/>
            <a:r>
              <a:rPr lang="it-IT" sz="2900" b="1"/>
              <a:t>sanzioni disciplinari: </a:t>
            </a:r>
            <a:r>
              <a:rPr lang="it-IT" sz="2900"/>
              <a:t>art. 11 comma 3 : </a:t>
            </a:r>
            <a:r>
              <a:rPr lang="it-IT" sz="2900" i="1"/>
              <a:t>Gli organismi di autoregolamentazione, attraverso propri organi all'uopo predisposti, applicano sanzioni disciplinari a fronte di violazioni gravi, ripetute o sistematiche ovvero plurime degli obblighi cui i propri iscritti sono assoggettati ai sensi del presente decreto e delle relative disposizioni tecniche di attuazione</a:t>
            </a:r>
            <a:r>
              <a:rPr lang="it-IT" sz="2900"/>
              <a:t> “; art. 66 prevede anche la possibilità di “</a:t>
            </a:r>
            <a:r>
              <a:rPr lang="it-IT" sz="2900" i="1"/>
              <a:t>interdizione dallo svolgimento della funzione dell’attività o dell’incarico</a:t>
            </a:r>
            <a:r>
              <a:rPr lang="it-IT" sz="2900"/>
              <a:t>” non inferiore a due mesi e superiore a cinque anni.</a:t>
            </a:r>
          </a:p>
          <a:p>
            <a:endParaRPr lang="it-IT"/>
          </a:p>
        </p:txBody>
      </p:sp>
      <p:sp>
        <p:nvSpPr>
          <p:cNvPr id="4" name="CasellaDiTesto 3">
            <a:extLst>
              <a:ext uri="{FF2B5EF4-FFF2-40B4-BE49-F238E27FC236}">
                <a16:creationId xmlns:a16="http://schemas.microsoft.com/office/drawing/2014/main" id="{EDE28171-F8E3-0812-789C-DCCDF1CB3FEF}"/>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26AE9996-C4F7-3669-EE14-79E5EA3F61DD}"/>
              </a:ext>
            </a:extLst>
          </p:cNvPr>
          <p:cNvSpPr>
            <a:spLocks noGrp="1"/>
          </p:cNvSpPr>
          <p:nvPr>
            <p:ph type="sldNum" sz="quarter" idx="12"/>
          </p:nvPr>
        </p:nvSpPr>
        <p:spPr/>
        <p:txBody>
          <a:bodyPr/>
          <a:lstStyle/>
          <a:p>
            <a:fld id="{A634D4B2-ED5B-403B-8144-F992BFCADD81}" type="slidenum">
              <a:rPr lang="it-IT" smtClean="0">
                <a:solidFill>
                  <a:schemeClr val="tx1"/>
                </a:solidFill>
              </a:rPr>
              <a:pPr/>
              <a:t>10</a:t>
            </a:fld>
            <a:endParaRPr lang="it-IT" dirty="0">
              <a:solidFill>
                <a:schemeClr val="tx1"/>
              </a:solidFill>
            </a:endParaRPr>
          </a:p>
        </p:txBody>
      </p:sp>
    </p:spTree>
    <p:extLst>
      <p:ext uri="{BB962C8B-B14F-4D97-AF65-F5344CB8AC3E}">
        <p14:creationId xmlns:p14="http://schemas.microsoft.com/office/powerpoint/2010/main" val="1036871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5F11703-7C7A-1C56-D23E-905107C91B4C}"/>
              </a:ext>
            </a:extLst>
          </p:cNvPr>
          <p:cNvSpPr>
            <a:spLocks noGrp="1"/>
          </p:cNvSpPr>
          <p:nvPr>
            <p:ph type="title"/>
          </p:nvPr>
        </p:nvSpPr>
        <p:spPr/>
        <p:txBody>
          <a:bodyPr/>
          <a:lstStyle/>
          <a:p>
            <a:pPr algn="ctr"/>
            <a:r>
              <a:rPr lang="it-IT" b="1"/>
              <a:t>Le fonti normative</a:t>
            </a:r>
          </a:p>
        </p:txBody>
      </p:sp>
      <p:sp>
        <p:nvSpPr>
          <p:cNvPr id="3" name="Segnaposto contenuto 2">
            <a:extLst>
              <a:ext uri="{FF2B5EF4-FFF2-40B4-BE49-F238E27FC236}">
                <a16:creationId xmlns:a16="http://schemas.microsoft.com/office/drawing/2014/main" id="{B92AE015-42C5-FEA4-59F3-DF5602CE13F4}"/>
              </a:ext>
            </a:extLst>
          </p:cNvPr>
          <p:cNvSpPr>
            <a:spLocks noGrp="1"/>
          </p:cNvSpPr>
          <p:nvPr>
            <p:ph idx="1"/>
          </p:nvPr>
        </p:nvSpPr>
        <p:spPr/>
        <p:txBody>
          <a:bodyPr>
            <a:normAutofit fontScale="55000" lnSpcReduction="20000"/>
          </a:bodyPr>
          <a:lstStyle/>
          <a:p>
            <a:r>
              <a:rPr lang="it-IT"/>
              <a:t>Prime </a:t>
            </a:r>
            <a:r>
              <a:rPr lang="it-IT" b="1"/>
              <a:t>Raccomandazioni del GAFI </a:t>
            </a:r>
            <a:r>
              <a:rPr lang="it-IT"/>
              <a:t>(Gruppo di Azione Finanziaria Internazionale) costituito nel corso del vertice del G-7 tenutosi a Parigi nel luglio del 1989;</a:t>
            </a:r>
          </a:p>
          <a:p>
            <a:r>
              <a:rPr lang="it-IT" b="1"/>
              <a:t>Direttiva 91/308/CEE del Consiglio in data 10 giugno 1991</a:t>
            </a:r>
            <a:r>
              <a:rPr lang="it-IT"/>
              <a:t>;</a:t>
            </a:r>
          </a:p>
          <a:p>
            <a:r>
              <a:rPr lang="it-IT" b="1"/>
              <a:t>Direttiva 2001/97/CE del Parlamento Europeo e del Consiglio datata 4 dicembre 2001</a:t>
            </a:r>
            <a:r>
              <a:rPr lang="it-IT"/>
              <a:t>; </a:t>
            </a:r>
          </a:p>
          <a:p>
            <a:r>
              <a:rPr lang="it-IT" b="1"/>
              <a:t>Direttiva 2005/60/CE del Parlamento Europeo e del Consiglio in data 26 ottobre 2005</a:t>
            </a:r>
            <a:r>
              <a:rPr lang="it-IT"/>
              <a:t> (recepita in Italia con il </a:t>
            </a:r>
            <a:r>
              <a:rPr lang="it-IT" b="1"/>
              <a:t>Decreto Legislativo 21 novembre 2007, n. 231 </a:t>
            </a:r>
            <a:r>
              <a:rPr lang="it-IT"/>
              <a:t>che come noto costituisce una delle fonti principali in materia di antiriciclaggio); </a:t>
            </a:r>
          </a:p>
          <a:p>
            <a:r>
              <a:rPr lang="it-IT" b="1"/>
              <a:t>Direttiva UE 2015/849 del Parlamento Europeo e del Consiglio in data 20 maggio 2015 </a:t>
            </a:r>
            <a:r>
              <a:rPr lang="it-IT"/>
              <a:t>; </a:t>
            </a:r>
          </a:p>
          <a:p>
            <a:r>
              <a:rPr lang="it-IT" b="1"/>
              <a:t>Decreto Legislativo 25 maggio 2017 n.90 che attua la direttiva UE del 2015 e modifica il decreto 231/2007. </a:t>
            </a:r>
            <a:r>
              <a:rPr lang="it-IT"/>
              <a:t>La scelta del Governo è stata quella di sostituire integralmente il testo del decreto 231/2007, senza abrogarlo (d’ora innanzi la “</a:t>
            </a:r>
            <a:r>
              <a:rPr lang="it-IT" b="1"/>
              <a:t>Legge Antiriciclaggio</a:t>
            </a:r>
            <a:r>
              <a:rPr lang="it-IT"/>
              <a:t>”). Le novità più rilevanti per gli Avvocati riguardarono: </a:t>
            </a:r>
          </a:p>
          <a:p>
            <a:pPr lvl="1"/>
            <a:r>
              <a:rPr lang="it-IT"/>
              <a:t>l’abolizione dell’obbligo di tenuta del registro dei clienti, fermo restando l’obbligo di conservazione, tra gli altri, dei documenti di identificazione;</a:t>
            </a:r>
          </a:p>
          <a:p>
            <a:pPr lvl="1"/>
            <a:r>
              <a:rPr lang="it-IT"/>
              <a:t>una più ampia applicazione del principio dell’approccio basato sul rischio;</a:t>
            </a:r>
          </a:p>
          <a:p>
            <a:pPr lvl="1"/>
            <a:r>
              <a:rPr lang="it-IT"/>
              <a:t>una revisione del sistema sanzionatorio;</a:t>
            </a:r>
          </a:p>
          <a:p>
            <a:pPr lvl="1"/>
            <a:r>
              <a:rPr lang="it-IT"/>
              <a:t>una rivisitazione della struttura dell’adeguata verifica della clientela, con particolare riguardo ai soggetti diversi dalle persone fisiche.</a:t>
            </a:r>
          </a:p>
          <a:p>
            <a:r>
              <a:rPr lang="it-IT" b="1"/>
              <a:t>Direttiva n. 2018/843 del Parlamento europeo e del Consiglio, del 30 maggio 2018 </a:t>
            </a:r>
            <a:r>
              <a:rPr lang="it-IT"/>
              <a:t>(c.d.</a:t>
            </a:r>
            <a:r>
              <a:rPr lang="it-IT" b="1"/>
              <a:t> “</a:t>
            </a:r>
            <a:r>
              <a:rPr lang="it-IT" i="1"/>
              <a:t>quinta direttiva antiriciclaggio”</a:t>
            </a:r>
            <a:r>
              <a:rPr lang="it-IT" b="1"/>
              <a:t>).</a:t>
            </a:r>
            <a:endParaRPr lang="it-IT"/>
          </a:p>
          <a:p>
            <a:pPr marL="0" indent="0">
              <a:buNone/>
            </a:pPr>
            <a:endParaRPr lang="it-IT"/>
          </a:p>
        </p:txBody>
      </p:sp>
      <p:sp>
        <p:nvSpPr>
          <p:cNvPr id="4" name="CasellaDiTesto 3">
            <a:extLst>
              <a:ext uri="{FF2B5EF4-FFF2-40B4-BE49-F238E27FC236}">
                <a16:creationId xmlns:a16="http://schemas.microsoft.com/office/drawing/2014/main" id="{DE0072C2-9A84-75DD-A1CB-96658143F132}"/>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BF447417-49E9-0E3D-7C22-60E5D6AF2E7F}"/>
              </a:ext>
            </a:extLst>
          </p:cNvPr>
          <p:cNvSpPr>
            <a:spLocks noGrp="1"/>
          </p:cNvSpPr>
          <p:nvPr>
            <p:ph type="sldNum" sz="quarter" idx="12"/>
          </p:nvPr>
        </p:nvSpPr>
        <p:spPr/>
        <p:txBody>
          <a:bodyPr/>
          <a:lstStyle/>
          <a:p>
            <a:fld id="{A634D4B2-ED5B-403B-8144-F992BFCADD81}" type="slidenum">
              <a:rPr lang="it-IT" smtClean="0">
                <a:solidFill>
                  <a:schemeClr val="tx1"/>
                </a:solidFill>
              </a:rPr>
              <a:pPr/>
              <a:t>11</a:t>
            </a:fld>
            <a:endParaRPr lang="it-IT" dirty="0">
              <a:solidFill>
                <a:schemeClr val="tx1"/>
              </a:solidFill>
            </a:endParaRPr>
          </a:p>
        </p:txBody>
      </p:sp>
    </p:spTree>
    <p:extLst>
      <p:ext uri="{BB962C8B-B14F-4D97-AF65-F5344CB8AC3E}">
        <p14:creationId xmlns:p14="http://schemas.microsoft.com/office/powerpoint/2010/main" val="2582861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FEC78D5-5A18-829D-5A94-10D01F5270CC}"/>
              </a:ext>
            </a:extLst>
          </p:cNvPr>
          <p:cNvSpPr>
            <a:spLocks noGrp="1"/>
          </p:cNvSpPr>
          <p:nvPr>
            <p:ph type="title"/>
          </p:nvPr>
        </p:nvSpPr>
        <p:spPr/>
        <p:txBody>
          <a:bodyPr/>
          <a:lstStyle/>
          <a:p>
            <a:pPr algn="ctr"/>
            <a:r>
              <a:rPr lang="it-IT" b="1"/>
              <a:t>Le fonti più recenti</a:t>
            </a:r>
            <a:endParaRPr lang="it-IT"/>
          </a:p>
        </p:txBody>
      </p:sp>
      <p:sp>
        <p:nvSpPr>
          <p:cNvPr id="3" name="Segnaposto contenuto 2">
            <a:extLst>
              <a:ext uri="{FF2B5EF4-FFF2-40B4-BE49-F238E27FC236}">
                <a16:creationId xmlns:a16="http://schemas.microsoft.com/office/drawing/2014/main" id="{59FAC64D-C8EE-D8A9-8C56-A7FE2961A5BD}"/>
              </a:ext>
            </a:extLst>
          </p:cNvPr>
          <p:cNvSpPr>
            <a:spLocks noGrp="1"/>
          </p:cNvSpPr>
          <p:nvPr>
            <p:ph idx="1"/>
          </p:nvPr>
        </p:nvSpPr>
        <p:spPr>
          <a:xfrm>
            <a:off x="754602" y="1825625"/>
            <a:ext cx="10599198" cy="4255579"/>
          </a:xfrm>
        </p:spPr>
        <p:txBody>
          <a:bodyPr>
            <a:normAutofit/>
          </a:bodyPr>
          <a:lstStyle/>
          <a:p>
            <a:pPr marL="72000" lvl="1"/>
            <a:r>
              <a:rPr lang="it-IT" sz="1900" b="1"/>
              <a:t>Direttiva UE 2024/1640</a:t>
            </a:r>
            <a:r>
              <a:rPr lang="it-IT" sz="1900"/>
              <a:t> («</a:t>
            </a:r>
            <a:r>
              <a:rPr lang="it-IT" sz="1900" i="1"/>
              <a:t>sesta Direttiva Antiriciclaggio</a:t>
            </a:r>
            <a:r>
              <a:rPr lang="it-IT" sz="1900"/>
              <a:t>») È parte di una riforma più ampia, include il Regolamento </a:t>
            </a:r>
            <a:r>
              <a:rPr lang="it-IT" sz="1900" i="1"/>
              <a:t>Single </a:t>
            </a:r>
            <a:r>
              <a:rPr lang="it-IT" sz="1900" i="1" err="1"/>
              <a:t>Rulebook</a:t>
            </a:r>
            <a:r>
              <a:rPr lang="it-IT" sz="1900"/>
              <a:t> e la creazione dell'autorità di vigilanza AMLA </a:t>
            </a:r>
            <a:r>
              <a:rPr lang="it-IT" sz="1900">
                <a:sym typeface="Wingdings" panose="05000000000000000000" pitchFamily="2" charset="2"/>
              </a:rPr>
              <a:t> </a:t>
            </a:r>
            <a:r>
              <a:rPr lang="it-IT" sz="1900"/>
              <a:t>Finalità: armonizzazione dei controlli, inasprimento delle sanzioni e miglioramento della cooperazione tra autorità finanziarie e investigative.</a:t>
            </a:r>
          </a:p>
          <a:p>
            <a:pPr marL="72000" indent="0">
              <a:buNone/>
            </a:pPr>
            <a:r>
              <a:rPr lang="it-IT" sz="1900"/>
              <a:t>     Recepita in Italia in modo progressivo tra la fine del 2025 e la metà del 2026:</a:t>
            </a:r>
          </a:p>
          <a:p>
            <a:pPr marL="72000" lvl="1" indent="0">
              <a:buNone/>
            </a:pPr>
            <a:r>
              <a:rPr lang="it-IT" sz="1500" b="1"/>
              <a:t>I) Primo provvedimento:</a:t>
            </a:r>
            <a:r>
              <a:rPr lang="it-IT" sz="1500"/>
              <a:t> Il </a:t>
            </a:r>
            <a:r>
              <a:rPr lang="it-IT" sz="1500">
                <a:hlinkClick r:id="rId2">
                  <a:extLst>
                    <a:ext uri="{A12FA001-AC4F-418D-AE19-62706E023703}">
                      <ahyp:hlinkClr xmlns:ahyp="http://schemas.microsoft.com/office/drawing/2018/hyperlinkcolor" val="tx"/>
                    </a:ext>
                  </a:extLst>
                </a:hlinkClick>
              </a:rPr>
              <a:t>Decreto Legislativo 31 dicembre 2025, n. 210</a:t>
            </a:r>
            <a:r>
              <a:rPr lang="it-IT" sz="1500"/>
              <a:t>, pubblicato nella Gazzetta Ufficiale n. 5 dell'</a:t>
            </a:r>
            <a:r>
              <a:rPr lang="it-IT" sz="1500" b="1"/>
              <a:t>8 gennaio 2026</a:t>
            </a:r>
            <a:r>
              <a:rPr lang="it-IT" sz="1500"/>
              <a:t>. La cui principale novità risiede nella modifica dell’articolo 21: riapertura, seppur condizionata, del </a:t>
            </a:r>
            <a:r>
              <a:rPr lang="it-IT" sz="1500" b="1"/>
              <a:t>Registro dei Titolari Effettivi</a:t>
            </a:r>
            <a:r>
              <a:rPr lang="it-IT" sz="1500"/>
              <a:t> ai soggetti privati “qualificati”.</a:t>
            </a:r>
          </a:p>
          <a:p>
            <a:pPr marL="72000" lvl="1" indent="0">
              <a:buNone/>
            </a:pPr>
            <a:r>
              <a:rPr lang="it-IT" sz="1500" b="1"/>
              <a:t>II) Secondo provvedimento:</a:t>
            </a:r>
            <a:r>
              <a:rPr lang="it-IT" sz="1500"/>
              <a:t> Il </a:t>
            </a:r>
            <a:r>
              <a:rPr lang="it-IT" sz="1500">
                <a:hlinkClick r:id="rId3">
                  <a:extLst>
                    <a:ext uri="{A12FA001-AC4F-418D-AE19-62706E023703}">
                      <ahyp:hlinkClr xmlns:ahyp="http://schemas.microsoft.com/office/drawing/2018/hyperlinkcolor" val="tx"/>
                    </a:ext>
                  </a:extLst>
                </a:hlinkClick>
              </a:rPr>
              <a:t>Decreto Legislativo 10 giugno 2026, n. 122</a:t>
            </a:r>
            <a:r>
              <a:rPr lang="it-IT" sz="1500"/>
              <a:t>, pubblicato il </a:t>
            </a:r>
            <a:r>
              <a:rPr lang="it-IT" sz="1500" b="1"/>
              <a:t>13 luglio 2026</a:t>
            </a:r>
            <a:r>
              <a:rPr lang="it-IT" sz="1500"/>
              <a:t>, specifico per il recepimento degli articoli 11, 12, 13 e 15 relativi alla titolarità effettiva e ai registri.</a:t>
            </a:r>
          </a:p>
          <a:p>
            <a:pPr marL="72000" indent="0">
              <a:buNone/>
            </a:pPr>
            <a:r>
              <a:rPr lang="it-IT" sz="1900"/>
              <a:t>La direttiva è strettamente connessa ad altre due fonti normative di matrice europea 	collegate tra loro:</a:t>
            </a:r>
          </a:p>
          <a:p>
            <a:pPr marL="72000" lvl="1"/>
            <a:r>
              <a:rPr lang="it-IT" sz="1900" b="1"/>
              <a:t>Regolamento UE 2024/1624</a:t>
            </a:r>
            <a:r>
              <a:rPr lang="it-IT" sz="1900"/>
              <a:t>, che introduce regole uniche ad applicazione diretta destinate ad entrare in vigore a luglio 2027;</a:t>
            </a:r>
          </a:p>
          <a:p>
            <a:pPr marL="72000" lvl="1"/>
            <a:r>
              <a:rPr lang="it-IT" sz="1900" b="1"/>
              <a:t>Regolamento UE 2024/1620</a:t>
            </a:r>
            <a:r>
              <a:rPr lang="it-IT" sz="1900"/>
              <a:t>, creazione dell'agenzia AMLA.</a:t>
            </a:r>
          </a:p>
          <a:p>
            <a:pPr marL="0" indent="0">
              <a:buNone/>
            </a:pPr>
            <a:endParaRPr lang="it-IT"/>
          </a:p>
        </p:txBody>
      </p:sp>
      <p:sp>
        <p:nvSpPr>
          <p:cNvPr id="4" name="CasellaDiTesto 3">
            <a:extLst>
              <a:ext uri="{FF2B5EF4-FFF2-40B4-BE49-F238E27FC236}">
                <a16:creationId xmlns:a16="http://schemas.microsoft.com/office/drawing/2014/main" id="{D7269E70-5E68-7015-DC72-DA2B1DA157D0}"/>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582A4FF1-AFCA-C5EA-8196-85431E6EFEE2}"/>
              </a:ext>
            </a:extLst>
          </p:cNvPr>
          <p:cNvSpPr>
            <a:spLocks noGrp="1"/>
          </p:cNvSpPr>
          <p:nvPr>
            <p:ph type="sldNum" sz="quarter" idx="12"/>
          </p:nvPr>
        </p:nvSpPr>
        <p:spPr/>
        <p:txBody>
          <a:bodyPr/>
          <a:lstStyle/>
          <a:p>
            <a:fld id="{A634D4B2-ED5B-403B-8144-F992BFCADD81}" type="slidenum">
              <a:rPr lang="it-IT" smtClean="0">
                <a:solidFill>
                  <a:schemeClr val="tx1"/>
                </a:solidFill>
              </a:rPr>
              <a:pPr/>
              <a:t>12</a:t>
            </a:fld>
            <a:endParaRPr lang="it-IT" dirty="0">
              <a:solidFill>
                <a:schemeClr val="tx1"/>
              </a:solidFill>
            </a:endParaRPr>
          </a:p>
        </p:txBody>
      </p:sp>
    </p:spTree>
    <p:extLst>
      <p:ext uri="{BB962C8B-B14F-4D97-AF65-F5344CB8AC3E}">
        <p14:creationId xmlns:p14="http://schemas.microsoft.com/office/powerpoint/2010/main" val="19210044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D34F746-2051-CB34-A885-F67F5284833A}"/>
              </a:ext>
            </a:extLst>
          </p:cNvPr>
          <p:cNvSpPr>
            <a:spLocks noGrp="1"/>
          </p:cNvSpPr>
          <p:nvPr>
            <p:ph type="title"/>
          </p:nvPr>
        </p:nvSpPr>
        <p:spPr/>
        <p:txBody>
          <a:bodyPr/>
          <a:lstStyle/>
          <a:p>
            <a:pPr algn="ctr"/>
            <a:r>
              <a:rPr lang="it-IT" b="1"/>
              <a:t>Le principali fonti della disciplina antiriciclaggio per gli Avvocati</a:t>
            </a:r>
          </a:p>
        </p:txBody>
      </p:sp>
      <p:sp>
        <p:nvSpPr>
          <p:cNvPr id="3" name="Segnaposto contenuto 2">
            <a:extLst>
              <a:ext uri="{FF2B5EF4-FFF2-40B4-BE49-F238E27FC236}">
                <a16:creationId xmlns:a16="http://schemas.microsoft.com/office/drawing/2014/main" id="{2C290739-AE08-0276-689E-8F21F43DCFF7}"/>
              </a:ext>
            </a:extLst>
          </p:cNvPr>
          <p:cNvSpPr>
            <a:spLocks noGrp="1"/>
          </p:cNvSpPr>
          <p:nvPr>
            <p:ph idx="1"/>
          </p:nvPr>
        </p:nvSpPr>
        <p:spPr/>
        <p:txBody>
          <a:bodyPr>
            <a:normAutofit fontScale="70000" lnSpcReduction="20000"/>
          </a:bodyPr>
          <a:lstStyle/>
          <a:p>
            <a:pPr marL="0" indent="0">
              <a:buNone/>
            </a:pPr>
            <a:r>
              <a:rPr lang="it-IT" b="1" dirty="0"/>
              <a:t> </a:t>
            </a:r>
            <a:endParaRPr lang="it-IT" dirty="0"/>
          </a:p>
          <a:p>
            <a:pPr marL="0" indent="0" algn="just">
              <a:buNone/>
            </a:pPr>
            <a:r>
              <a:rPr lang="it-IT" sz="2600" b="1" dirty="0"/>
              <a:t>1) </a:t>
            </a:r>
            <a:r>
              <a:rPr lang="it-IT" sz="2900" b="1" dirty="0"/>
              <a:t>DECRETO LEGISLATIVO 21 novembre 2007, n. 231 </a:t>
            </a:r>
            <a:r>
              <a:rPr lang="it-IT" sz="2600" dirty="0"/>
              <a:t>(in Suppl. ordinario n. 268 alla </a:t>
            </a:r>
            <a:r>
              <a:rPr lang="it-IT" sz="2600" dirty="0" err="1"/>
              <a:t>Gazz</a:t>
            </a:r>
            <a:r>
              <a:rPr lang="it-IT" sz="2600" dirty="0"/>
              <a:t>. Uff., 14 dicembre, n. 290) rubricato “</a:t>
            </a:r>
            <a:r>
              <a:rPr lang="it-IT" sz="2600" i="1" dirty="0"/>
              <a:t>Attuazione della direttiva 2005/60/CE concernente la prevenzione dell'utilizzo del sistema finanziario a scopo di riciclaggio dei proventi di attività criminose e di finanziamento del terrorismo </a:t>
            </a:r>
            <a:r>
              <a:rPr lang="it-IT" sz="2600" i="1" dirty="0" err="1"/>
              <a:t>nonchè</a:t>
            </a:r>
            <a:r>
              <a:rPr lang="it-IT" sz="2600" i="1" dirty="0"/>
              <a:t> della direttiva 2006/70/CE che ne reca misure di esecuzione</a:t>
            </a:r>
            <a:r>
              <a:rPr lang="it-IT" sz="2600" dirty="0"/>
              <a:t>”;</a:t>
            </a:r>
          </a:p>
          <a:p>
            <a:pPr marL="0" indent="0">
              <a:buNone/>
            </a:pPr>
            <a:r>
              <a:rPr lang="it-IT" b="1" dirty="0"/>
              <a:t>2) REGOLE TECNICHE del CNF</a:t>
            </a:r>
            <a:r>
              <a:rPr lang="it-IT" dirty="0"/>
              <a:t>;</a:t>
            </a:r>
          </a:p>
          <a:p>
            <a:pPr marL="0" indent="0">
              <a:buNone/>
            </a:pPr>
            <a:r>
              <a:rPr lang="it-IT" sz="2900" b="1" dirty="0"/>
              <a:t>3) ALTRE FONTI </a:t>
            </a:r>
            <a:r>
              <a:rPr lang="it-IT" sz="2600" b="1" dirty="0"/>
              <a:t>– esemplificativamente: </a:t>
            </a:r>
            <a:r>
              <a:rPr lang="it-IT" sz="2900" b="1" dirty="0"/>
              <a:t> </a:t>
            </a:r>
          </a:p>
          <a:p>
            <a:pPr marL="457200" lvl="1" indent="0">
              <a:buNone/>
            </a:pPr>
            <a:r>
              <a:rPr lang="it-IT" b="1" dirty="0"/>
              <a:t>a) PROVVEDIMENTI UIF</a:t>
            </a:r>
            <a:r>
              <a:rPr lang="it-IT" dirty="0"/>
              <a:t>. I più recenti sono:</a:t>
            </a:r>
          </a:p>
          <a:p>
            <a:pPr lvl="2" algn="just"/>
            <a:r>
              <a:rPr lang="it-IT" dirty="0"/>
              <a:t>- Provvedimento del 12 maggio 2023 (in vigore dal 1° gennaio 2024) contenente l’elenco generale degli indicatori di anomalia antiriciclaggio ;</a:t>
            </a:r>
          </a:p>
          <a:p>
            <a:pPr lvl="2" algn="just"/>
            <a:r>
              <a:rPr lang="it-IT" dirty="0"/>
              <a:t>- Provvedimento 18.12.2025 (a decorrere dal 1 luglio 2026) contenente le istruzioni della UIF per la rilevazione e segnalazione delle operazioni sospette . </a:t>
            </a:r>
          </a:p>
          <a:p>
            <a:pPr marL="914400" lvl="2" indent="0">
              <a:buNone/>
            </a:pPr>
            <a:r>
              <a:rPr lang="it-IT" dirty="0" err="1"/>
              <a:t>confr</a:t>
            </a:r>
            <a:r>
              <a:rPr lang="it-IT" dirty="0"/>
              <a:t>. </a:t>
            </a:r>
            <a:r>
              <a:rPr lang="it-IT" u="sng" dirty="0">
                <a:hlinkClick r:id="rId2"/>
              </a:rPr>
              <a:t>https://uif.bancaditalia.it/normativa/norm-indicatori-anomalia/</a:t>
            </a:r>
            <a:endParaRPr lang="it-IT" dirty="0"/>
          </a:p>
          <a:p>
            <a:pPr marL="457200" lvl="1" indent="0">
              <a:buNone/>
            </a:pPr>
            <a:r>
              <a:rPr lang="it-IT" dirty="0"/>
              <a:t>b) </a:t>
            </a:r>
            <a:r>
              <a:rPr lang="it-IT" b="1" dirty="0"/>
              <a:t>Circolari e pareri CNF</a:t>
            </a:r>
            <a:r>
              <a:rPr lang="it-IT" dirty="0"/>
              <a:t>: </a:t>
            </a:r>
          </a:p>
          <a:p>
            <a:pPr lvl="2" algn="just"/>
            <a:r>
              <a:rPr lang="it-IT" dirty="0"/>
              <a:t>“Regole Tecniche ai sensi degli Artt. 11, comma 2 e 16 comma 2 del D.Lgs.231/07 in materia di procedure e metodologie di analisi e valutazione del rischio di riciclaggio e finanziamento del terrorismo, approvate nella seduta del 20.9.2019”</a:t>
            </a:r>
          </a:p>
          <a:p>
            <a:pPr lvl="2"/>
            <a:r>
              <a:rPr lang="it-IT" dirty="0"/>
              <a:t>I criteri e metodologie di analisi e valutazione del rischio </a:t>
            </a:r>
          </a:p>
          <a:p>
            <a:pPr marL="914400" lvl="2" indent="0">
              <a:buNone/>
            </a:pPr>
            <a:r>
              <a:rPr lang="it-IT" dirty="0" err="1"/>
              <a:t>confr</a:t>
            </a:r>
            <a:r>
              <a:rPr lang="it-IT" dirty="0"/>
              <a:t>. </a:t>
            </a:r>
            <a:r>
              <a:rPr lang="it-IT" u="sng" dirty="0">
                <a:hlinkClick r:id="rId3"/>
              </a:rPr>
              <a:t>https://www.consiglionazionaleforense.it/antiriciclaggio</a:t>
            </a:r>
            <a:endParaRPr lang="it-IT" dirty="0"/>
          </a:p>
          <a:p>
            <a:endParaRPr lang="it-IT" dirty="0"/>
          </a:p>
        </p:txBody>
      </p:sp>
      <p:sp>
        <p:nvSpPr>
          <p:cNvPr id="4" name="CasellaDiTesto 3">
            <a:extLst>
              <a:ext uri="{FF2B5EF4-FFF2-40B4-BE49-F238E27FC236}">
                <a16:creationId xmlns:a16="http://schemas.microsoft.com/office/drawing/2014/main" id="{5EDAF0AC-3734-F1C3-F8A7-41D4FE2DF9B8}"/>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B9475DED-A7B6-CA17-E7E6-27AFBFDC9F41}"/>
              </a:ext>
            </a:extLst>
          </p:cNvPr>
          <p:cNvSpPr>
            <a:spLocks noGrp="1"/>
          </p:cNvSpPr>
          <p:nvPr>
            <p:ph type="sldNum" sz="quarter" idx="12"/>
          </p:nvPr>
        </p:nvSpPr>
        <p:spPr/>
        <p:txBody>
          <a:bodyPr/>
          <a:lstStyle/>
          <a:p>
            <a:fld id="{A634D4B2-ED5B-403B-8144-F992BFCADD81}" type="slidenum">
              <a:rPr lang="it-IT" smtClean="0">
                <a:solidFill>
                  <a:schemeClr val="tx1"/>
                </a:solidFill>
              </a:rPr>
              <a:pPr/>
              <a:t>13</a:t>
            </a:fld>
            <a:endParaRPr lang="it-IT" dirty="0">
              <a:solidFill>
                <a:schemeClr val="tx1"/>
              </a:solidFill>
            </a:endParaRPr>
          </a:p>
        </p:txBody>
      </p:sp>
    </p:spTree>
    <p:extLst>
      <p:ext uri="{BB962C8B-B14F-4D97-AF65-F5344CB8AC3E}">
        <p14:creationId xmlns:p14="http://schemas.microsoft.com/office/powerpoint/2010/main" val="1775598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F37B5A8-3682-66BC-C637-D8E782B3C317}"/>
              </a:ext>
            </a:extLst>
          </p:cNvPr>
          <p:cNvSpPr>
            <a:spLocks noGrp="1"/>
          </p:cNvSpPr>
          <p:nvPr>
            <p:ph type="title"/>
          </p:nvPr>
        </p:nvSpPr>
        <p:spPr/>
        <p:txBody>
          <a:bodyPr>
            <a:normAutofit fontScale="90000"/>
          </a:bodyPr>
          <a:lstStyle/>
          <a:p>
            <a:pPr algn="ctr"/>
            <a:r>
              <a:rPr lang="it-IT" b="1"/>
              <a:t>Brevi cenni sul riciclaggio e sulla finalità della disciplina di cui al D.lgs. 231/2007 </a:t>
            </a:r>
            <a:br>
              <a:rPr lang="it-IT" b="1"/>
            </a:br>
            <a:endParaRPr lang="it-IT"/>
          </a:p>
        </p:txBody>
      </p:sp>
      <p:sp>
        <p:nvSpPr>
          <p:cNvPr id="3" name="Segnaposto contenuto 2">
            <a:extLst>
              <a:ext uri="{FF2B5EF4-FFF2-40B4-BE49-F238E27FC236}">
                <a16:creationId xmlns:a16="http://schemas.microsoft.com/office/drawing/2014/main" id="{A8A66E9B-B62F-F856-9806-FD443FFBD297}"/>
              </a:ext>
            </a:extLst>
          </p:cNvPr>
          <p:cNvSpPr>
            <a:spLocks noGrp="1"/>
          </p:cNvSpPr>
          <p:nvPr>
            <p:ph idx="1"/>
          </p:nvPr>
        </p:nvSpPr>
        <p:spPr>
          <a:xfrm>
            <a:off x="838200" y="1384917"/>
            <a:ext cx="10515600" cy="4792046"/>
          </a:xfrm>
        </p:spPr>
        <p:txBody>
          <a:bodyPr>
            <a:normAutofit fontScale="25000" lnSpcReduction="20000"/>
          </a:bodyPr>
          <a:lstStyle/>
          <a:p>
            <a:pPr marL="0" indent="0">
              <a:buNone/>
            </a:pPr>
            <a:r>
              <a:rPr lang="it-IT" sz="5200" b="1" dirty="0"/>
              <a:t>Articolo 2 </a:t>
            </a:r>
            <a:r>
              <a:rPr lang="it-IT" sz="5200" dirty="0"/>
              <a:t>(</a:t>
            </a:r>
            <a:r>
              <a:rPr lang="it-IT" sz="5200" i="1" dirty="0"/>
              <a:t>FINALITA’ E PRINCIPI</a:t>
            </a:r>
            <a:r>
              <a:rPr lang="it-IT" sz="5200" dirty="0"/>
              <a:t>):</a:t>
            </a:r>
          </a:p>
          <a:p>
            <a:pPr marL="457200" lvl="1" indent="0" algn="just">
              <a:buNone/>
            </a:pPr>
            <a:r>
              <a:rPr lang="it-IT" sz="5200" dirty="0"/>
              <a:t>“</a:t>
            </a:r>
            <a:r>
              <a:rPr lang="it-IT" sz="5200" i="1" dirty="0"/>
              <a:t>1.Le disposizioni di cui al presente decreto si applicano a fini di prevenzione e contrasto dell'uso del sistema economico e finanziario a scopo di riciclaggio e finanziamento del terrorismo, nonché del finanziamento della proliferazione delle armi di distruzione di massa. </a:t>
            </a:r>
          </a:p>
          <a:p>
            <a:pPr marL="457200" lvl="1" indent="0" algn="just">
              <a:buNone/>
            </a:pPr>
            <a:r>
              <a:rPr lang="it-IT" sz="5200" dirty="0"/>
              <a:t>omissis</a:t>
            </a:r>
          </a:p>
          <a:p>
            <a:pPr marL="457200" lvl="1" indent="0" algn="just">
              <a:buNone/>
            </a:pPr>
            <a:r>
              <a:rPr lang="it-IT" sz="5200" i="1" dirty="0"/>
              <a:t>4. Ai fini di cui al comma 1, s'intende per riciclaggio: </a:t>
            </a:r>
            <a:endParaRPr lang="it-IT" sz="5200" dirty="0"/>
          </a:p>
          <a:p>
            <a:pPr marL="914400" lvl="2" indent="0" algn="just">
              <a:buNone/>
            </a:pPr>
            <a:r>
              <a:rPr lang="it-IT" sz="5200" i="1" dirty="0"/>
              <a:t>a) la conversione o il trasferimento di beni, effettuati essendo a conoscenza che essi provengono da un'attività criminosa o da una partecipazione a tale attività, allo scopo di occultare o dissimulare l'origine illecita dei beni medesimi o di aiutare chiunque sia coinvolto in tale attività a sottrarsi alle conseguenze giuridiche delle proprie azioni;</a:t>
            </a:r>
            <a:endParaRPr lang="it-IT" sz="5200" dirty="0"/>
          </a:p>
          <a:p>
            <a:pPr marL="914400" lvl="2" indent="0" algn="just">
              <a:buNone/>
            </a:pPr>
            <a:r>
              <a:rPr lang="it-IT" sz="5200" i="1" dirty="0"/>
              <a:t>b) l'occultamento o la dissimulazione della reale natura, provenienza, ubicazione, disposizione, movimento, proprietà dei beni o dei diritti sugli stessi, effettuati essendo a conoscenza che tali beni provengono da un'attività criminosa o da una partecipazione a tale attività; </a:t>
            </a:r>
            <a:endParaRPr lang="it-IT" sz="5200" dirty="0"/>
          </a:p>
          <a:p>
            <a:pPr marL="914400" lvl="2" indent="0" algn="just">
              <a:buNone/>
            </a:pPr>
            <a:r>
              <a:rPr lang="it-IT" sz="5200" i="1" dirty="0"/>
              <a:t>c) l'acquisto, la detenzione o l'utilizzazione di beni essendo a conoscenza, al momento della loro ricezione, che tali beni provengono da un'attività criminosa o da una partecipazione a tale attività; </a:t>
            </a:r>
            <a:endParaRPr lang="it-IT" sz="5200" dirty="0"/>
          </a:p>
          <a:p>
            <a:pPr marL="914400" lvl="2" indent="0" algn="just">
              <a:buNone/>
            </a:pPr>
            <a:r>
              <a:rPr lang="it-IT" sz="5200" i="1" dirty="0"/>
              <a:t>d) la partecipazione ad uno degli atti di cui alle lettere a), b) e c) l'associazione per commettere tale atto, il tentativo di perpetrarlo, il fatto di aiutare, istigare o consigliare qualcuno a commetterlo o il fatto di agevolarne l'esecuzione. </a:t>
            </a:r>
          </a:p>
          <a:p>
            <a:pPr marL="457200" lvl="1" indent="0" algn="just">
              <a:buNone/>
            </a:pPr>
            <a:r>
              <a:rPr lang="it-IT" sz="5200" i="1" dirty="0"/>
              <a:t>omissis</a:t>
            </a:r>
          </a:p>
          <a:p>
            <a:pPr marL="457200" lvl="1" indent="0" algn="just">
              <a:buNone/>
            </a:pPr>
            <a:r>
              <a:rPr lang="it-IT" sz="5200" i="1" dirty="0"/>
              <a:t>6. Ai fini di cui al comma 1, s'intende per finanziamento del terrorismo qualsiasi attività diretta, con ogni mezzo, alla fornitura, alla raccolta, alla provvista, all'intermediazione, al deposito, alla custodia o all'erogazione, in qualunque modo realizzate, di fondi e risorse economiche, direttamente o indirettamente, in tutto o in parte, utilizzabili per il compimento di una o più condotte, con finalità di terrorismo secondo quanto previsto dalle leggi penali ciò indipendentemente dall'effettivo utilizzo dei fondi e delle risorse economiche per la commissione delle condotte anzidette’’.</a:t>
            </a:r>
            <a:endParaRPr lang="it-IT" sz="5200" dirty="0"/>
          </a:p>
          <a:p>
            <a:pPr marL="0" indent="0">
              <a:buNone/>
            </a:pPr>
            <a:r>
              <a:rPr lang="it-IT" sz="5200" dirty="0"/>
              <a:t>Integrano ovviamente queste disposizioni alcune norme del codice penale e segnatamente:</a:t>
            </a:r>
          </a:p>
          <a:p>
            <a:pPr lvl="1"/>
            <a:r>
              <a:rPr lang="it-IT" sz="5200" b="1" dirty="0"/>
              <a:t>Art. 648-bis c.p. (Riciclaggio)</a:t>
            </a:r>
            <a:endParaRPr lang="it-IT" sz="5200" dirty="0"/>
          </a:p>
          <a:p>
            <a:pPr lvl="1"/>
            <a:r>
              <a:rPr lang="it-IT" sz="5200" b="1" dirty="0"/>
              <a:t>Art. 648-ter c.p. (Impiego di denaro, beni o utilità di provenienza illecita)</a:t>
            </a:r>
            <a:endParaRPr lang="it-IT" sz="5200" dirty="0"/>
          </a:p>
          <a:p>
            <a:pPr lvl="1"/>
            <a:r>
              <a:rPr lang="it-IT" sz="5200" b="1" dirty="0"/>
              <a:t>Art. 648-ter1 c.p. (Autoriciclaggio)</a:t>
            </a:r>
            <a:endParaRPr lang="it-IT" sz="5200" dirty="0"/>
          </a:p>
          <a:p>
            <a:pPr marL="0" indent="0">
              <a:buNone/>
            </a:pPr>
            <a:endParaRPr lang="it-IT" dirty="0"/>
          </a:p>
        </p:txBody>
      </p:sp>
      <p:sp>
        <p:nvSpPr>
          <p:cNvPr id="4" name="CasellaDiTesto 3">
            <a:extLst>
              <a:ext uri="{FF2B5EF4-FFF2-40B4-BE49-F238E27FC236}">
                <a16:creationId xmlns:a16="http://schemas.microsoft.com/office/drawing/2014/main" id="{9AB05929-51A2-29C1-2E17-FD70104B95AA}"/>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0EF4DE35-6973-EFD2-1C87-72F92B85B2FF}"/>
              </a:ext>
            </a:extLst>
          </p:cNvPr>
          <p:cNvSpPr>
            <a:spLocks noGrp="1"/>
          </p:cNvSpPr>
          <p:nvPr>
            <p:ph type="sldNum" sz="quarter" idx="12"/>
          </p:nvPr>
        </p:nvSpPr>
        <p:spPr/>
        <p:txBody>
          <a:bodyPr/>
          <a:lstStyle/>
          <a:p>
            <a:fld id="{A634D4B2-ED5B-403B-8144-F992BFCADD81}" type="slidenum">
              <a:rPr lang="it-IT" smtClean="0">
                <a:solidFill>
                  <a:schemeClr val="tx1"/>
                </a:solidFill>
              </a:rPr>
              <a:pPr/>
              <a:t>14</a:t>
            </a:fld>
            <a:endParaRPr lang="it-IT" dirty="0">
              <a:solidFill>
                <a:schemeClr val="tx1"/>
              </a:solidFill>
            </a:endParaRPr>
          </a:p>
        </p:txBody>
      </p:sp>
    </p:spTree>
    <p:extLst>
      <p:ext uri="{BB962C8B-B14F-4D97-AF65-F5344CB8AC3E}">
        <p14:creationId xmlns:p14="http://schemas.microsoft.com/office/powerpoint/2010/main" val="39277781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2741EC6-F7DD-7BDF-3FAF-ED675600A542}"/>
              </a:ext>
            </a:extLst>
          </p:cNvPr>
          <p:cNvSpPr>
            <a:spLocks noGrp="1"/>
          </p:cNvSpPr>
          <p:nvPr>
            <p:ph type="title"/>
          </p:nvPr>
        </p:nvSpPr>
        <p:spPr/>
        <p:txBody>
          <a:bodyPr/>
          <a:lstStyle/>
          <a:p>
            <a:pPr algn="ctr"/>
            <a:r>
              <a:rPr lang="it-IT" b="1"/>
              <a:t>I principali obblighi in capo agli avvocati (1)</a:t>
            </a:r>
          </a:p>
        </p:txBody>
      </p:sp>
      <p:sp>
        <p:nvSpPr>
          <p:cNvPr id="3" name="Segnaposto contenuto 2">
            <a:extLst>
              <a:ext uri="{FF2B5EF4-FFF2-40B4-BE49-F238E27FC236}">
                <a16:creationId xmlns:a16="http://schemas.microsoft.com/office/drawing/2014/main" id="{4DB81036-7AC1-5035-0C73-584D61668B6F}"/>
              </a:ext>
            </a:extLst>
          </p:cNvPr>
          <p:cNvSpPr>
            <a:spLocks noGrp="1"/>
          </p:cNvSpPr>
          <p:nvPr>
            <p:ph idx="1"/>
          </p:nvPr>
        </p:nvSpPr>
        <p:spPr/>
        <p:txBody>
          <a:bodyPr>
            <a:noAutofit/>
          </a:bodyPr>
          <a:lstStyle/>
          <a:p>
            <a:pPr marL="0" indent="0" algn="just">
              <a:buNone/>
            </a:pPr>
            <a:r>
              <a:rPr lang="it-IT" sz="1800" b="1"/>
              <a:t>Obbligo di Autovalutazione del rischio</a:t>
            </a:r>
            <a:r>
              <a:rPr lang="it-IT" sz="1800"/>
              <a:t> (art. 15) il cui scopo è consentire ai soggetti obbligati di analizzare e comprendere il proprio livello di esposizione al rischio di riciclaggio di denaro e di finanziamento del terrorismo. Per tale valutazione occorrerà tener conto di fattori di rischio associati alla tipologia di clientela, all'area geografica di operatività, ai canali distributivi e ai prodotti e i servizi offerti;</a:t>
            </a:r>
          </a:p>
          <a:p>
            <a:pPr marL="0" indent="0" algn="just">
              <a:buNone/>
            </a:pPr>
            <a:r>
              <a:rPr lang="it-IT" sz="1800" b="1"/>
              <a:t>Obbligo di Mitigazione del rischio</a:t>
            </a:r>
            <a:r>
              <a:rPr lang="it-IT" sz="1800"/>
              <a:t> (art. 16) specialmente attraverso la formazione del personale e collaboratori (art. 16 comma 3);</a:t>
            </a:r>
          </a:p>
          <a:p>
            <a:pPr marL="0" indent="0" algn="just">
              <a:buNone/>
            </a:pPr>
            <a:r>
              <a:rPr lang="it-IT" sz="1800" b="1"/>
              <a:t>Obbligo di Adeguata verifica</a:t>
            </a:r>
            <a:r>
              <a:rPr lang="it-IT" sz="1800"/>
              <a:t> della clientela (art. 17 e segg.) ed in particolare di:	a)identificazione del cliente e verifica della sua identità; b)identificazione del titolare effettivo e  verifica della sua identità attraverso l'adozione di misure proporzionate al rischio; c)acquisizione e valutazione di informazioni sullo scopo e sulla natura del rapporto continuativo o della prestazione professionale; d)controllo costante del rapporto con il cliente, per tutta la sua durata. L’adeguata verifica sarà semplificata, ordinaria o rafforzata a seconda che il livello di rischio rilevato sia rispettivamente basso, medio o alto;</a:t>
            </a:r>
          </a:p>
          <a:p>
            <a:pPr marL="0" indent="0" algn="just">
              <a:buNone/>
            </a:pPr>
            <a:r>
              <a:rPr lang="it-IT" sz="1800" b="1"/>
              <a:t>Obbligo di Astensione</a:t>
            </a:r>
            <a:r>
              <a:rPr lang="it-IT" sz="1800"/>
              <a:t> (art. 42) ossia l’obbligo di astenersi dall’effettuare l’operazione in presenza di impossibilità oggettiva di effettuare l’adeguata verifica, valutando se effettuare una segnalazione di operazione sospetta; </a:t>
            </a:r>
          </a:p>
        </p:txBody>
      </p:sp>
      <p:sp>
        <p:nvSpPr>
          <p:cNvPr id="4" name="CasellaDiTesto 3">
            <a:extLst>
              <a:ext uri="{FF2B5EF4-FFF2-40B4-BE49-F238E27FC236}">
                <a16:creationId xmlns:a16="http://schemas.microsoft.com/office/drawing/2014/main" id="{C8398BA6-5044-0897-5F49-CB563AA9FB43}"/>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8413EC07-11F6-8586-3D8F-65BB4E582641}"/>
              </a:ext>
            </a:extLst>
          </p:cNvPr>
          <p:cNvSpPr>
            <a:spLocks noGrp="1"/>
          </p:cNvSpPr>
          <p:nvPr>
            <p:ph type="sldNum" sz="quarter" idx="12"/>
          </p:nvPr>
        </p:nvSpPr>
        <p:spPr/>
        <p:txBody>
          <a:bodyPr/>
          <a:lstStyle/>
          <a:p>
            <a:fld id="{A634D4B2-ED5B-403B-8144-F992BFCADD81}" type="slidenum">
              <a:rPr lang="it-IT" smtClean="0">
                <a:solidFill>
                  <a:schemeClr val="tx1"/>
                </a:solidFill>
              </a:rPr>
              <a:pPr/>
              <a:t>15</a:t>
            </a:fld>
            <a:endParaRPr lang="it-IT" dirty="0">
              <a:solidFill>
                <a:schemeClr val="tx1"/>
              </a:solidFill>
            </a:endParaRPr>
          </a:p>
        </p:txBody>
      </p:sp>
    </p:spTree>
    <p:extLst>
      <p:ext uri="{BB962C8B-B14F-4D97-AF65-F5344CB8AC3E}">
        <p14:creationId xmlns:p14="http://schemas.microsoft.com/office/powerpoint/2010/main" val="3029082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EC3D683-3944-E5C2-E817-9AC401BC8BDB}"/>
              </a:ext>
            </a:extLst>
          </p:cNvPr>
          <p:cNvSpPr>
            <a:spLocks noGrp="1"/>
          </p:cNvSpPr>
          <p:nvPr>
            <p:ph type="title"/>
          </p:nvPr>
        </p:nvSpPr>
        <p:spPr/>
        <p:txBody>
          <a:bodyPr/>
          <a:lstStyle/>
          <a:p>
            <a:pPr algn="ctr"/>
            <a:r>
              <a:rPr lang="it-IT" b="1"/>
              <a:t>I principali obblighi in capo agli avvocati (2)</a:t>
            </a:r>
            <a:endParaRPr lang="it-IT"/>
          </a:p>
        </p:txBody>
      </p:sp>
      <p:sp>
        <p:nvSpPr>
          <p:cNvPr id="3" name="Segnaposto contenuto 2">
            <a:extLst>
              <a:ext uri="{FF2B5EF4-FFF2-40B4-BE49-F238E27FC236}">
                <a16:creationId xmlns:a16="http://schemas.microsoft.com/office/drawing/2014/main" id="{6E73812F-5D0F-ABBA-1163-9A4D768AC515}"/>
              </a:ext>
            </a:extLst>
          </p:cNvPr>
          <p:cNvSpPr>
            <a:spLocks noGrp="1"/>
          </p:cNvSpPr>
          <p:nvPr>
            <p:ph idx="1"/>
          </p:nvPr>
        </p:nvSpPr>
        <p:spPr/>
        <p:txBody>
          <a:bodyPr>
            <a:normAutofit fontScale="77500" lnSpcReduction="20000"/>
          </a:bodyPr>
          <a:lstStyle/>
          <a:p>
            <a:pPr marL="0" indent="0" algn="just">
              <a:buNone/>
            </a:pPr>
            <a:r>
              <a:rPr lang="it-IT" sz="2100" b="1"/>
              <a:t>Obbligo di Conservazione</a:t>
            </a:r>
            <a:r>
              <a:rPr lang="it-IT" sz="2100"/>
              <a:t> (art. 31 e segg.) - e non più anche di registrazione - dei dati e delle informazioni acquisite durante l’adeguata verifica per 10 anni dalla cessazione della prestazione professionale. Per tali finalità dovranno pertanto essere conservati i documenti acquisiti in sede di adeguata verifica che consentano di ricostruire:</a:t>
            </a:r>
          </a:p>
          <a:p>
            <a:pPr lvl="1" algn="just"/>
            <a:r>
              <a:rPr lang="it-IT" sz="2100"/>
              <a:t>la data di instaurazione del rapporto continuativo o di conferimento dell’incarico; </a:t>
            </a:r>
          </a:p>
          <a:p>
            <a:pPr lvl="1" algn="just"/>
            <a:r>
              <a:rPr lang="it-IT" sz="2100"/>
              <a:t>i dati identificativi del cliente, del titolare effettivo e dell’esecutore, anche se ottenuti con mezzi di identificazione elettronica e pertinenti servizi fiduciari di cui al Regolamento UE 910/2014 o con procedure di identificazione elettronica sicure e regolamentate o autorizzate dall’AgID e le informazioni sullo scopo e sulla natura dell’incarico;</a:t>
            </a:r>
          </a:p>
          <a:p>
            <a:pPr lvl="1" algn="just"/>
            <a:r>
              <a:rPr lang="it-IT" sz="2100"/>
              <a:t>la consultazione ove effettuata del Registro dei Titolari Effettivi (se e quando sarà nuovamente operativo); </a:t>
            </a:r>
          </a:p>
          <a:p>
            <a:pPr lvl="1" algn="just"/>
            <a:r>
              <a:rPr lang="it-IT" sz="2100"/>
              <a:t>la data, l’importo e la causale dell’operazione;</a:t>
            </a:r>
          </a:p>
          <a:p>
            <a:pPr lvl="1" algn="just"/>
            <a:r>
              <a:rPr lang="it-IT" sz="2100"/>
              <a:t>i mezzi di pagamento utilizzati.</a:t>
            </a:r>
          </a:p>
          <a:p>
            <a:pPr marL="0" indent="0" algn="just">
              <a:buNone/>
            </a:pPr>
            <a:r>
              <a:rPr lang="it-IT" sz="2100" b="1"/>
              <a:t>Obbligo di effettuare una segnalazione di operazione sospetta</a:t>
            </a:r>
            <a:r>
              <a:rPr lang="it-IT" sz="2100"/>
              <a:t> all’Unità di Informazione Finanziaria (“UIF”) istituita presso la Banca di Italia, (art. 35 e segg.) qualora l’Avvocato sappia, sospetti o abbia motivi ragionevoli per sospettare che siano in corso o che siano state compiute o tentate operazioni di riciclaggio o di finanziamento del terrorismo o che i fondi provengano da attività criminosa;</a:t>
            </a:r>
          </a:p>
          <a:p>
            <a:pPr marL="0" indent="0" algn="just">
              <a:buNone/>
            </a:pPr>
            <a:r>
              <a:rPr lang="it-IT" sz="2100" b="1"/>
              <a:t>Obbligo di comunicazione al Ministero dell’economia e delle Finanze</a:t>
            </a:r>
            <a:r>
              <a:rPr lang="it-IT" sz="2100"/>
              <a:t> delle infrazioni di cui agli artt.49 (limitazioni all’uso del contante -per importi pari o superiori a 5.000,00 Euro -e dei titoli al portatore) (art. 51).</a:t>
            </a:r>
          </a:p>
          <a:p>
            <a:endParaRPr lang="it-IT"/>
          </a:p>
        </p:txBody>
      </p:sp>
      <p:sp>
        <p:nvSpPr>
          <p:cNvPr id="4" name="CasellaDiTesto 3">
            <a:extLst>
              <a:ext uri="{FF2B5EF4-FFF2-40B4-BE49-F238E27FC236}">
                <a16:creationId xmlns:a16="http://schemas.microsoft.com/office/drawing/2014/main" id="{4106CEE5-993C-2243-10F3-73AADA7CFC5D}"/>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6C52E8E0-E7DB-9E1D-161D-18A48AC36B2A}"/>
              </a:ext>
            </a:extLst>
          </p:cNvPr>
          <p:cNvSpPr>
            <a:spLocks noGrp="1"/>
          </p:cNvSpPr>
          <p:nvPr>
            <p:ph type="sldNum" sz="quarter" idx="12"/>
          </p:nvPr>
        </p:nvSpPr>
        <p:spPr/>
        <p:txBody>
          <a:bodyPr/>
          <a:lstStyle/>
          <a:p>
            <a:fld id="{A634D4B2-ED5B-403B-8144-F992BFCADD81}" type="slidenum">
              <a:rPr lang="it-IT" smtClean="0">
                <a:solidFill>
                  <a:schemeClr val="tx1"/>
                </a:solidFill>
              </a:rPr>
              <a:pPr/>
              <a:t>16</a:t>
            </a:fld>
            <a:endParaRPr lang="it-IT" dirty="0">
              <a:solidFill>
                <a:schemeClr val="tx1"/>
              </a:solidFill>
            </a:endParaRPr>
          </a:p>
        </p:txBody>
      </p:sp>
    </p:spTree>
    <p:extLst>
      <p:ext uri="{BB962C8B-B14F-4D97-AF65-F5344CB8AC3E}">
        <p14:creationId xmlns:p14="http://schemas.microsoft.com/office/powerpoint/2010/main" val="34821274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07A978D-48DB-748B-2699-FBC15535C335}"/>
              </a:ext>
            </a:extLst>
          </p:cNvPr>
          <p:cNvSpPr>
            <a:spLocks noGrp="1"/>
          </p:cNvSpPr>
          <p:nvPr>
            <p:ph type="title"/>
          </p:nvPr>
        </p:nvSpPr>
        <p:spPr/>
        <p:txBody>
          <a:bodyPr>
            <a:normAutofit fontScale="90000"/>
          </a:bodyPr>
          <a:lstStyle/>
          <a:p>
            <a:pPr algn="ctr"/>
            <a:br>
              <a:rPr lang="it-IT"/>
            </a:br>
            <a:r>
              <a:rPr lang="it-IT" sz="4000" b="1"/>
              <a:t>L’Avvocato tra i soggetti destinatari degli obblighi: l’art. 3 comma 4 lett. c) </a:t>
            </a:r>
            <a:r>
              <a:rPr lang="it-IT" sz="4000" b="1" err="1"/>
              <a:t>D.lvo</a:t>
            </a:r>
            <a:r>
              <a:rPr lang="it-IT" sz="4000" b="1"/>
              <a:t> 231/2007</a:t>
            </a:r>
            <a:br>
              <a:rPr lang="it-IT" b="1"/>
            </a:br>
            <a:br>
              <a:rPr lang="it-IT" b="1"/>
            </a:br>
            <a:endParaRPr lang="it-IT"/>
          </a:p>
        </p:txBody>
      </p:sp>
      <p:sp>
        <p:nvSpPr>
          <p:cNvPr id="3" name="Segnaposto contenuto 2">
            <a:extLst>
              <a:ext uri="{FF2B5EF4-FFF2-40B4-BE49-F238E27FC236}">
                <a16:creationId xmlns:a16="http://schemas.microsoft.com/office/drawing/2014/main" id="{F7D6CD68-E347-296C-00BF-89EC3F42D589}"/>
              </a:ext>
            </a:extLst>
          </p:cNvPr>
          <p:cNvSpPr>
            <a:spLocks noGrp="1"/>
          </p:cNvSpPr>
          <p:nvPr>
            <p:ph idx="1"/>
          </p:nvPr>
        </p:nvSpPr>
        <p:spPr/>
        <p:txBody>
          <a:bodyPr>
            <a:normAutofit fontScale="47500" lnSpcReduction="20000"/>
          </a:bodyPr>
          <a:lstStyle/>
          <a:p>
            <a:pPr marL="0" indent="0" algn="just">
              <a:buNone/>
            </a:pPr>
            <a:r>
              <a:rPr lang="it-IT" sz="2900" b="1"/>
              <a:t>Art. 3 comma 4 D.lgs. 231/2007</a:t>
            </a:r>
            <a:r>
              <a:rPr lang="it-IT" sz="2900"/>
              <a:t>, le disposizioni in materia di antiriciclaggio si applicano ai seguenti </a:t>
            </a:r>
            <a:r>
              <a:rPr lang="it-IT" sz="2900" i="1"/>
              <a:t>“professionisti, nell'esercizio della professione in forma individuale, associata o societaria:</a:t>
            </a:r>
            <a:endParaRPr lang="it-IT" sz="2900"/>
          </a:p>
          <a:p>
            <a:pPr marL="0" indent="0" algn="just">
              <a:buNone/>
            </a:pPr>
            <a:r>
              <a:rPr lang="it-IT" sz="2900" i="1"/>
              <a:t>	a) i soggetti iscritti nell'albo dei dottori commercialisti e degli esperti contabili e nell'albo dei consulenti del lavoro;</a:t>
            </a:r>
            <a:endParaRPr lang="it-IT" sz="2900"/>
          </a:p>
          <a:p>
            <a:pPr marL="0" indent="0" algn="just">
              <a:buNone/>
            </a:pPr>
            <a:r>
              <a:rPr lang="it-IT" sz="2900" i="1"/>
              <a:t>	b) ogni altro soggetto che rende i servizi forniti da periti, consulenti e altri soggetti che svolgono in maniera professionale, anche nei confronti dei propri associati o iscritti, attività in materia di contabilità' e tributi, ivi compresi associazioni di categoria di imprenditori e commercianti, CAF e patronati;</a:t>
            </a:r>
            <a:endParaRPr lang="it-IT" sz="2900"/>
          </a:p>
          <a:p>
            <a:pPr marL="0" indent="0" algn="just">
              <a:buNone/>
            </a:pPr>
            <a:r>
              <a:rPr lang="it-IT" sz="2900" b="1" i="1"/>
              <a:t>	c) i notai e </a:t>
            </a:r>
            <a:r>
              <a:rPr lang="it-IT" sz="2900" b="1" i="1" u="sng"/>
              <a:t>gli avvocati</a:t>
            </a:r>
            <a:r>
              <a:rPr lang="it-IT" sz="2900" b="1" i="1"/>
              <a:t> quando, in nome o per conto dei propri clienti, compiono qualsiasi operazione di natura finanziaria o immobiliare e quando assistono i propri clienti nella predisposizione o nella realizzazione di operazioni riguardanti:</a:t>
            </a:r>
            <a:endParaRPr lang="it-IT" sz="2900"/>
          </a:p>
          <a:p>
            <a:pPr marL="457200" lvl="1" indent="0" algn="just">
              <a:buNone/>
            </a:pPr>
            <a:r>
              <a:rPr lang="it-IT" sz="2900" b="1" i="1"/>
              <a:t>	1) il trasferimento a qualsiasi titolo di diritti reali su beni immobili o attività economiche;</a:t>
            </a:r>
            <a:endParaRPr lang="it-IT" sz="2900"/>
          </a:p>
          <a:p>
            <a:pPr marL="457200" lvl="1" indent="0" algn="just">
              <a:buNone/>
            </a:pPr>
            <a:r>
              <a:rPr lang="it-IT" sz="2900" b="1" i="1"/>
              <a:t>	2) la gestione di denaro, strumenti finanziari o altri beni;</a:t>
            </a:r>
            <a:endParaRPr lang="it-IT" sz="2900"/>
          </a:p>
          <a:p>
            <a:pPr marL="457200" lvl="1" indent="0" algn="just">
              <a:buNone/>
            </a:pPr>
            <a:r>
              <a:rPr lang="it-IT" sz="2900" b="1" i="1"/>
              <a:t>	3) l'apertura o la gestione di conti bancari, libretti di deposito e conti di titoli;</a:t>
            </a:r>
            <a:endParaRPr lang="it-IT" sz="2900"/>
          </a:p>
          <a:p>
            <a:pPr marL="457200" lvl="1" indent="0" algn="just">
              <a:buNone/>
            </a:pPr>
            <a:r>
              <a:rPr lang="it-IT" sz="2900" b="1" i="1"/>
              <a:t>	4) l'organizzazione degli apporti necessari alla costituzione, alla gestione o all'amministrazione di società;</a:t>
            </a:r>
            <a:endParaRPr lang="it-IT" sz="2900"/>
          </a:p>
          <a:p>
            <a:pPr marL="457200" lvl="1" indent="0" algn="just">
              <a:buNone/>
            </a:pPr>
            <a:r>
              <a:rPr lang="it-IT" sz="2900" b="1" i="1"/>
              <a:t>	5) la costituzione, la gestione o l'amministrazione di società, enti, trust o soggetti giuridici analoghi;</a:t>
            </a:r>
            <a:endParaRPr lang="it-IT" sz="2900"/>
          </a:p>
          <a:p>
            <a:pPr marL="0" indent="0" algn="just">
              <a:buNone/>
            </a:pPr>
            <a:r>
              <a:rPr lang="it-IT" sz="2900" i="1"/>
              <a:t>	d) i revisori legali e le società di revisione legale con incarichi di revisione legale su enti di interesse pubblico o su enti sottoposti a regimi intermedio; </a:t>
            </a:r>
            <a:endParaRPr lang="it-IT" sz="2900"/>
          </a:p>
          <a:p>
            <a:pPr marL="0" indent="0" algn="just">
              <a:buNone/>
            </a:pPr>
            <a:r>
              <a:rPr lang="it-IT" sz="2900" i="1"/>
              <a:t>	e) i revisori legali e le società di revisione senza incarichi di revisione su enti di interesse pubblico o su enti sottoposti a regimi intermedio</a:t>
            </a:r>
            <a:endParaRPr lang="it-IT" sz="2900"/>
          </a:p>
          <a:p>
            <a:pPr marL="0" indent="0">
              <a:buNone/>
            </a:pPr>
            <a:endParaRPr lang="it-IT"/>
          </a:p>
        </p:txBody>
      </p:sp>
      <p:sp>
        <p:nvSpPr>
          <p:cNvPr id="4" name="CasellaDiTesto 3">
            <a:extLst>
              <a:ext uri="{FF2B5EF4-FFF2-40B4-BE49-F238E27FC236}">
                <a16:creationId xmlns:a16="http://schemas.microsoft.com/office/drawing/2014/main" id="{53B47F98-970A-7B0F-691F-12E3C4CD9D63}"/>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A76D37C8-F7CE-2D5F-83CA-1B959DA66569}"/>
              </a:ext>
            </a:extLst>
          </p:cNvPr>
          <p:cNvSpPr>
            <a:spLocks noGrp="1"/>
          </p:cNvSpPr>
          <p:nvPr>
            <p:ph type="sldNum" sz="quarter" idx="12"/>
          </p:nvPr>
        </p:nvSpPr>
        <p:spPr/>
        <p:txBody>
          <a:bodyPr/>
          <a:lstStyle/>
          <a:p>
            <a:fld id="{A634D4B2-ED5B-403B-8144-F992BFCADD81}" type="slidenum">
              <a:rPr lang="it-IT" smtClean="0">
                <a:solidFill>
                  <a:schemeClr val="tx1"/>
                </a:solidFill>
              </a:rPr>
              <a:pPr/>
              <a:t>17</a:t>
            </a:fld>
            <a:endParaRPr lang="it-IT" dirty="0">
              <a:solidFill>
                <a:schemeClr val="tx1"/>
              </a:solidFill>
            </a:endParaRPr>
          </a:p>
        </p:txBody>
      </p:sp>
    </p:spTree>
    <p:extLst>
      <p:ext uri="{BB962C8B-B14F-4D97-AF65-F5344CB8AC3E}">
        <p14:creationId xmlns:p14="http://schemas.microsoft.com/office/powerpoint/2010/main" val="3879251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982BE54-C637-25FB-3553-D1EADCD168F1}"/>
              </a:ext>
            </a:extLst>
          </p:cNvPr>
          <p:cNvSpPr>
            <a:spLocks noGrp="1"/>
          </p:cNvSpPr>
          <p:nvPr>
            <p:ph type="title"/>
          </p:nvPr>
        </p:nvSpPr>
        <p:spPr/>
        <p:txBody>
          <a:bodyPr>
            <a:normAutofit/>
          </a:bodyPr>
          <a:lstStyle/>
          <a:p>
            <a:pPr algn="ctr"/>
            <a:r>
              <a:rPr lang="it-IT" sz="3600" b="1" dirty="0"/>
              <a:t>Le definizioni rilevanti agli effetti dell’art. 3 comma 4 lett. c)</a:t>
            </a:r>
            <a:endParaRPr lang="it-IT" sz="3600" dirty="0"/>
          </a:p>
        </p:txBody>
      </p:sp>
      <p:sp>
        <p:nvSpPr>
          <p:cNvPr id="3" name="Segnaposto contenuto 2">
            <a:extLst>
              <a:ext uri="{FF2B5EF4-FFF2-40B4-BE49-F238E27FC236}">
                <a16:creationId xmlns:a16="http://schemas.microsoft.com/office/drawing/2014/main" id="{B8D5809F-7F82-37DF-1C56-3A6EE5AA9952}"/>
              </a:ext>
            </a:extLst>
          </p:cNvPr>
          <p:cNvSpPr>
            <a:spLocks noGrp="1"/>
          </p:cNvSpPr>
          <p:nvPr>
            <p:ph idx="1"/>
          </p:nvPr>
        </p:nvSpPr>
        <p:spPr/>
        <p:txBody>
          <a:bodyPr>
            <a:normAutofit fontScale="70000" lnSpcReduction="20000"/>
          </a:bodyPr>
          <a:lstStyle/>
          <a:p>
            <a:pPr marL="0" indent="0" algn="just">
              <a:buNone/>
            </a:pPr>
            <a:r>
              <a:rPr lang="it-IT" dirty="0"/>
              <a:t>Al centro di questa disposizione vi sono due termini (definiti dall’art.1 D.lgs. 231/2007):</a:t>
            </a:r>
          </a:p>
          <a:p>
            <a:pPr marL="0" indent="0" algn="just">
              <a:buNone/>
            </a:pPr>
            <a:r>
              <a:rPr lang="it-IT" dirty="0"/>
              <a:t>- </a:t>
            </a:r>
            <a:r>
              <a:rPr lang="it-IT" b="1" dirty="0"/>
              <a:t>cliente</a:t>
            </a:r>
            <a:r>
              <a:rPr lang="it-IT" dirty="0"/>
              <a:t> (art. 1 lett. f)): “</a:t>
            </a:r>
            <a:r>
              <a:rPr lang="it-IT" i="1" dirty="0"/>
              <a:t>il soggetto che instaura rapporti continuativi, compie operazioni ovvero richiede o ottiene una prestazione professionale a seguito del conferimento di un incarico</a:t>
            </a:r>
            <a:r>
              <a:rPr lang="it-IT" dirty="0"/>
              <a:t>”;</a:t>
            </a:r>
          </a:p>
          <a:p>
            <a:pPr algn="just">
              <a:buFontTx/>
              <a:buChar char="-"/>
            </a:pPr>
            <a:r>
              <a:rPr lang="it-IT" b="1" dirty="0"/>
              <a:t>operazione</a:t>
            </a:r>
            <a:r>
              <a:rPr lang="it-IT" dirty="0"/>
              <a:t> (art.1 lett. t)) “</a:t>
            </a:r>
            <a:r>
              <a:rPr lang="it-IT" i="1" dirty="0"/>
              <a:t>l'attività consistente nella movimentazione, nel trasferimento o nella trasmissione di mezzi di pagamento o di cripto-attività o nel compimento di atti negoziali a contenuto patrimoniale; costituisce operazione anche la stipulazione di un atto negoziale, a contenuto patrimoniale, rientrante nell'esercizio dell'attività professionale o commerciale”;</a:t>
            </a:r>
          </a:p>
          <a:p>
            <a:pPr marL="0" indent="0" algn="just">
              <a:buNone/>
            </a:pPr>
            <a:r>
              <a:rPr lang="it-IT" dirty="0"/>
              <a:t>Altre definizioni rilevanti :</a:t>
            </a:r>
          </a:p>
          <a:p>
            <a:pPr marL="0" indent="0" algn="just">
              <a:buNone/>
            </a:pPr>
            <a:r>
              <a:rPr lang="it-IT" dirty="0"/>
              <a:t>- </a:t>
            </a:r>
            <a:r>
              <a:rPr lang="it-IT" b="1" dirty="0"/>
              <a:t>esecutore </a:t>
            </a:r>
            <a:r>
              <a:rPr lang="it-IT" dirty="0"/>
              <a:t>(lett. p)): “</a:t>
            </a:r>
            <a:r>
              <a:rPr lang="it-IT" i="1" dirty="0"/>
              <a:t>il soggetto delegato ad operare in nome e per conto del cliente o a cui siano comunque conferiti poteri di rappresentanza che gli consentano di operare in nome e per conto del cliente”; </a:t>
            </a:r>
            <a:endParaRPr lang="it-IT" dirty="0"/>
          </a:p>
          <a:p>
            <a:pPr marL="0" indent="0" algn="just">
              <a:buNone/>
            </a:pPr>
            <a:r>
              <a:rPr lang="it-IT" dirty="0"/>
              <a:t>- </a:t>
            </a:r>
            <a:r>
              <a:rPr lang="it-IT" b="1" dirty="0"/>
              <a:t>titolare effettivo</a:t>
            </a:r>
            <a:r>
              <a:rPr lang="it-IT" dirty="0"/>
              <a:t> (lettera pp)): “</a:t>
            </a:r>
            <a:r>
              <a:rPr lang="it-IT" i="1" dirty="0"/>
              <a:t>la persona fisica o le persone fisiche, diverse dal cliente, nell'interesse della quale o delle quali, in ultima istanza, il rapporto continuativo è istaurato, la prestazione professionale è resa o l'operazione è eseguita”</a:t>
            </a:r>
            <a:r>
              <a:rPr lang="it-IT" dirty="0"/>
              <a:t>. </a:t>
            </a:r>
          </a:p>
          <a:p>
            <a:pPr marL="0" indent="0">
              <a:buNone/>
            </a:pPr>
            <a:endParaRPr lang="it-IT" dirty="0"/>
          </a:p>
        </p:txBody>
      </p:sp>
      <p:sp>
        <p:nvSpPr>
          <p:cNvPr id="4" name="CasellaDiTesto 3">
            <a:extLst>
              <a:ext uri="{FF2B5EF4-FFF2-40B4-BE49-F238E27FC236}">
                <a16:creationId xmlns:a16="http://schemas.microsoft.com/office/drawing/2014/main" id="{411E04F0-B7EA-B2BB-A414-C6DC771DB189}"/>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A6851581-FA15-5BF1-3455-3659DE1FE8F9}"/>
              </a:ext>
            </a:extLst>
          </p:cNvPr>
          <p:cNvSpPr>
            <a:spLocks noGrp="1"/>
          </p:cNvSpPr>
          <p:nvPr>
            <p:ph type="sldNum" sz="quarter" idx="12"/>
          </p:nvPr>
        </p:nvSpPr>
        <p:spPr/>
        <p:txBody>
          <a:bodyPr/>
          <a:lstStyle/>
          <a:p>
            <a:fld id="{A634D4B2-ED5B-403B-8144-F992BFCADD81}" type="slidenum">
              <a:rPr lang="it-IT" smtClean="0">
                <a:solidFill>
                  <a:schemeClr val="tx1"/>
                </a:solidFill>
              </a:rPr>
              <a:pPr/>
              <a:t>18</a:t>
            </a:fld>
            <a:endParaRPr lang="it-IT" dirty="0">
              <a:solidFill>
                <a:schemeClr val="tx1"/>
              </a:solidFill>
            </a:endParaRPr>
          </a:p>
        </p:txBody>
      </p:sp>
    </p:spTree>
    <p:extLst>
      <p:ext uri="{BB962C8B-B14F-4D97-AF65-F5344CB8AC3E}">
        <p14:creationId xmlns:p14="http://schemas.microsoft.com/office/powerpoint/2010/main" val="41435000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102A5A8-B68C-B5C7-7257-A1E8995E3A47}"/>
              </a:ext>
            </a:extLst>
          </p:cNvPr>
          <p:cNvSpPr>
            <a:spLocks noGrp="1"/>
          </p:cNvSpPr>
          <p:nvPr>
            <p:ph type="title"/>
          </p:nvPr>
        </p:nvSpPr>
        <p:spPr/>
        <p:txBody>
          <a:bodyPr>
            <a:normAutofit/>
          </a:bodyPr>
          <a:lstStyle/>
          <a:p>
            <a:pPr algn="ctr"/>
            <a:r>
              <a:rPr lang="it-IT" sz="3600" b="1" dirty="0"/>
              <a:t>L’Avvocato tra i soggetti destinatari degli obblighi: l’art. 3 del Reg UE 2024/1624</a:t>
            </a:r>
            <a:endParaRPr lang="it-IT" sz="3600" dirty="0"/>
          </a:p>
        </p:txBody>
      </p:sp>
      <p:sp>
        <p:nvSpPr>
          <p:cNvPr id="3" name="Segnaposto contenuto 2">
            <a:extLst>
              <a:ext uri="{FF2B5EF4-FFF2-40B4-BE49-F238E27FC236}">
                <a16:creationId xmlns:a16="http://schemas.microsoft.com/office/drawing/2014/main" id="{C4E47113-85C0-C7CA-CE60-49230B0C870C}"/>
              </a:ext>
            </a:extLst>
          </p:cNvPr>
          <p:cNvSpPr>
            <a:spLocks noGrp="1"/>
          </p:cNvSpPr>
          <p:nvPr>
            <p:ph idx="1"/>
          </p:nvPr>
        </p:nvSpPr>
        <p:spPr/>
        <p:txBody>
          <a:bodyPr>
            <a:normAutofit fontScale="85000" lnSpcReduction="10000"/>
          </a:bodyPr>
          <a:lstStyle/>
          <a:p>
            <a:pPr marL="0" indent="0">
              <a:buNone/>
            </a:pPr>
            <a:r>
              <a:rPr lang="it-IT" sz="2000" b="1" dirty="0"/>
              <a:t>L’art. 3 del Reg UE 2024/1624 del Parlamento Europeo e del Consiglio -</a:t>
            </a:r>
            <a:r>
              <a:rPr lang="it-IT" sz="2000" dirty="0"/>
              <a:t>in vigore a luglio 2027 – si riferisce a  </a:t>
            </a:r>
          </a:p>
          <a:p>
            <a:pPr marL="0" indent="0">
              <a:buNone/>
            </a:pPr>
            <a:r>
              <a:rPr lang="it-IT" sz="2000" dirty="0"/>
              <a:t>3</a:t>
            </a:r>
            <a:r>
              <a:rPr lang="it-IT" sz="2000" i="1" dirty="0"/>
              <a:t>) le persone fisiche o giuridiche seguenti quando agiscono nell'esercizio della loro attività professionale:</a:t>
            </a:r>
            <a:endParaRPr lang="it-IT" sz="2000" dirty="0"/>
          </a:p>
          <a:p>
            <a:pPr marL="72000" lvl="2" indent="0" algn="just">
              <a:buNone/>
            </a:pPr>
            <a:r>
              <a:rPr lang="it-IT" i="1" dirty="0"/>
              <a:t>a)revisori dei conti, contabili esterni e consulenti tributari, nonché qualunque altra persona fisica o giuridica, compresi </a:t>
            </a:r>
            <a:r>
              <a:rPr lang="it-IT" b="1" i="1" u="sng" dirty="0"/>
              <a:t>liberi professionisti legali come gli avvocati</a:t>
            </a:r>
            <a:r>
              <a:rPr lang="it-IT" i="1" dirty="0"/>
              <a:t>, che si impegna a fornire, direttamente o attraverso altre persone alle quali tale altra persona è collegata, aiuto materiale, assistenza o consulenza in materia fiscale quale attività imprenditoriale o professionale principale;</a:t>
            </a:r>
          </a:p>
          <a:p>
            <a:pPr marL="72000" lvl="2" indent="0" algn="just">
              <a:buNone/>
            </a:pPr>
            <a:r>
              <a:rPr lang="it-IT" i="1" dirty="0"/>
              <a:t>b) </a:t>
            </a:r>
            <a:r>
              <a:rPr lang="it-IT" b="1" i="1" u="sng" dirty="0"/>
              <a:t>notai, avvocati e altri liberi professionisti legali</a:t>
            </a:r>
            <a:r>
              <a:rPr lang="it-IT" i="1" dirty="0"/>
              <a:t>, quando partecipano, in nome e per conto del loro cliente, ad una qualsiasi operazione finanziaria o transazione immobiliare o assistendo il loro cliente nella predisposizione o nella realizzazione di operazioni riguardanti uno dei seguenti elementi: </a:t>
            </a:r>
          </a:p>
          <a:p>
            <a:pPr marL="72000" lvl="3" algn="just"/>
            <a:r>
              <a:rPr lang="it-IT" sz="2000" i="1" dirty="0"/>
              <a:t>i)l’acquisto e la vendita di beni immobili o imprese;</a:t>
            </a:r>
          </a:p>
          <a:p>
            <a:pPr marL="72000" lvl="3" algn="just"/>
            <a:r>
              <a:rPr lang="it-IT" sz="2000" i="1" dirty="0"/>
              <a:t>ii)la gestione di denaro, strumenti finanziari o altri beni dei clienti, comprese le cripto-attività;</a:t>
            </a:r>
          </a:p>
          <a:p>
            <a:pPr marL="72000" lvl="3" algn="just"/>
            <a:r>
              <a:rPr lang="it-IT" sz="2000" i="1" dirty="0"/>
              <a:t>iii)l'apertura o la gestione di conti bancari, libretti di risparmio, conti titoli o conti di cripto-attività;</a:t>
            </a:r>
          </a:p>
          <a:p>
            <a:pPr marL="72000" lvl="3" algn="just"/>
            <a:r>
              <a:rPr lang="it-IT" sz="2000" i="1" dirty="0"/>
              <a:t>iv)l'organizzazione degli apporti necessari alla costituzione, alla gestione o all'amministrazione di società;</a:t>
            </a:r>
          </a:p>
          <a:p>
            <a:pPr marL="72000" lvl="3" algn="just"/>
            <a:r>
              <a:rPr lang="it-IT" sz="2000" i="1" dirty="0"/>
              <a:t>v)la costituzione, l'istituzione la gestione o l'amministrazione di trust, società, fondazioni o strutture simili.</a:t>
            </a:r>
            <a:endParaRPr lang="it-IT" sz="2000" dirty="0"/>
          </a:p>
          <a:p>
            <a:pPr marL="0" indent="0">
              <a:buNone/>
            </a:pPr>
            <a:endParaRPr lang="it-IT" dirty="0"/>
          </a:p>
        </p:txBody>
      </p:sp>
      <p:sp>
        <p:nvSpPr>
          <p:cNvPr id="4" name="CasellaDiTesto 3">
            <a:extLst>
              <a:ext uri="{FF2B5EF4-FFF2-40B4-BE49-F238E27FC236}">
                <a16:creationId xmlns:a16="http://schemas.microsoft.com/office/drawing/2014/main" id="{AC0C3E2C-686B-3695-9B31-995331F82744}"/>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D631808D-916B-EC9C-95E1-48E0D6DE19B1}"/>
              </a:ext>
            </a:extLst>
          </p:cNvPr>
          <p:cNvSpPr>
            <a:spLocks noGrp="1"/>
          </p:cNvSpPr>
          <p:nvPr>
            <p:ph type="sldNum" sz="quarter" idx="12"/>
          </p:nvPr>
        </p:nvSpPr>
        <p:spPr/>
        <p:txBody>
          <a:bodyPr/>
          <a:lstStyle/>
          <a:p>
            <a:fld id="{A634D4B2-ED5B-403B-8144-F992BFCADD81}" type="slidenum">
              <a:rPr lang="it-IT" smtClean="0">
                <a:solidFill>
                  <a:schemeClr val="tx1"/>
                </a:solidFill>
              </a:rPr>
              <a:pPr/>
              <a:t>19</a:t>
            </a:fld>
            <a:endParaRPr lang="it-IT" dirty="0">
              <a:solidFill>
                <a:schemeClr val="tx1"/>
              </a:solidFill>
            </a:endParaRPr>
          </a:p>
        </p:txBody>
      </p:sp>
    </p:spTree>
    <p:extLst>
      <p:ext uri="{BB962C8B-B14F-4D97-AF65-F5344CB8AC3E}">
        <p14:creationId xmlns:p14="http://schemas.microsoft.com/office/powerpoint/2010/main" val="3470653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DFB764F-DD77-E450-873B-71594F294F54}"/>
              </a:ext>
            </a:extLst>
          </p:cNvPr>
          <p:cNvSpPr>
            <a:spLocks noGrp="1"/>
          </p:cNvSpPr>
          <p:nvPr>
            <p:ph type="title"/>
          </p:nvPr>
        </p:nvSpPr>
        <p:spPr/>
        <p:txBody>
          <a:bodyPr>
            <a:normAutofit/>
          </a:bodyPr>
          <a:lstStyle/>
          <a:p>
            <a:pPr algn="ctr"/>
            <a:r>
              <a:rPr lang="it-IT" sz="3600" b="1" dirty="0"/>
              <a:t>I soggetti destinatari degli obblighi: l’art. 3 del Reg UE 2024/1624</a:t>
            </a:r>
            <a:endParaRPr lang="it-IT" sz="3600" dirty="0"/>
          </a:p>
        </p:txBody>
      </p:sp>
      <p:sp>
        <p:nvSpPr>
          <p:cNvPr id="3" name="Segnaposto contenuto 2">
            <a:extLst>
              <a:ext uri="{FF2B5EF4-FFF2-40B4-BE49-F238E27FC236}">
                <a16:creationId xmlns:a16="http://schemas.microsoft.com/office/drawing/2014/main" id="{3FBA87CC-910B-12F3-BFD1-7AC93AB97AAB}"/>
              </a:ext>
            </a:extLst>
          </p:cNvPr>
          <p:cNvSpPr>
            <a:spLocks noGrp="1"/>
          </p:cNvSpPr>
          <p:nvPr>
            <p:ph idx="1"/>
          </p:nvPr>
        </p:nvSpPr>
        <p:spPr/>
        <p:txBody>
          <a:bodyPr>
            <a:normAutofit fontScale="62500" lnSpcReduction="20000"/>
          </a:bodyPr>
          <a:lstStyle/>
          <a:p>
            <a:pPr marL="0" indent="0">
              <a:buNone/>
            </a:pPr>
            <a:r>
              <a:rPr lang="it-IT" sz="2900"/>
              <a:t>Il regolamento non contiene una definizione di carattere generale e autonoma del concetto di cliente e di operazione come il nostro D.lgs. 231/2007.</a:t>
            </a:r>
          </a:p>
          <a:p>
            <a:pPr marL="0" indent="0" algn="just">
              <a:buNone/>
            </a:pPr>
            <a:r>
              <a:rPr lang="it-IT" sz="2900" b="1"/>
              <a:t>Considerando (60) </a:t>
            </a:r>
            <a:r>
              <a:rPr lang="it-IT" sz="2900"/>
              <a:t> </a:t>
            </a:r>
          </a:p>
          <a:p>
            <a:pPr marL="0" indent="0" algn="just">
              <a:buNone/>
            </a:pPr>
            <a:r>
              <a:rPr lang="it-IT" sz="2900" i="1"/>
              <a:t>«Vi sono situazioni particolari in cui, ai fini dell'adeguata verifica della clientela, per cliente non deve intendersi unicamente la persona che effettua un'operazione con il soggetto obbligato. È il caso in cui, ad esempio, un solo notaio sia coinvolto in una transazione immobiliare. In tali casi, per garantire che siano effettuati controlli adeguati sull'operazione per individuare possibili casi di riciclaggio, reati presupposto associati o finanziamento del terrorismo, i soggetti obbligati dovrebbero considerare </a:t>
            </a:r>
            <a:r>
              <a:rPr lang="it-IT" sz="2900" i="1" u="sng"/>
              <a:t>clienti sia l'acquirente che il venditore</a:t>
            </a:r>
            <a:r>
              <a:rPr lang="it-IT" sz="2900" i="1"/>
              <a:t> e applicare misure di adeguata verifica della clientela nei confronti di entrambe le parti”.</a:t>
            </a:r>
            <a:r>
              <a:rPr lang="it-IT" sz="2900"/>
              <a:t> </a:t>
            </a:r>
          </a:p>
          <a:p>
            <a:pPr marL="0" indent="0">
              <a:buNone/>
            </a:pPr>
            <a:r>
              <a:rPr lang="it-IT" sz="2900" b="1"/>
              <a:t>Art. 19 comma 6 del Regolamento</a:t>
            </a:r>
            <a:r>
              <a:rPr lang="it-IT" sz="2900"/>
              <a:t>:</a:t>
            </a:r>
          </a:p>
          <a:p>
            <a:pPr marL="0" indent="0">
              <a:buNone/>
            </a:pPr>
            <a:r>
              <a:rPr lang="it-IT" sz="2900"/>
              <a:t>“</a:t>
            </a:r>
            <a:r>
              <a:rPr lang="it-IT" sz="2900" i="1"/>
              <a:t>6. Ai fini del presente capo (Adeguata verifica del cliente </a:t>
            </a:r>
            <a:r>
              <a:rPr lang="it-IT" sz="2900" i="1" err="1"/>
              <a:t>ndr</a:t>
            </a:r>
            <a:r>
              <a:rPr lang="it-IT" sz="2900" i="1"/>
              <a:t>), i soggetti obbligati considerano loro clienti le seguenti persone:</a:t>
            </a:r>
            <a:endParaRPr lang="it-IT" sz="2900"/>
          </a:p>
          <a:p>
            <a:pPr marL="0" indent="0">
              <a:buNone/>
            </a:pPr>
            <a:r>
              <a:rPr lang="it-IT" sz="2900" i="1"/>
              <a:t>	a) …omissis…</a:t>
            </a:r>
            <a:endParaRPr lang="it-IT" sz="2900"/>
          </a:p>
          <a:p>
            <a:pPr marL="0" indent="0" algn="just">
              <a:buNone/>
            </a:pPr>
            <a:r>
              <a:rPr lang="it-IT" sz="2900" i="1"/>
              <a:t>	b) nel caso di notai, avvocati e altri liberi professionisti legali che fungono da intermediari di un'operazione e nella misura in cui siano gli unici notai, avvocati o altri liberi professionisti legali a fungere da intermediari di tale  operazione, </a:t>
            </a:r>
            <a:r>
              <a:rPr lang="it-IT" sz="2900" i="1" u="sng"/>
              <a:t>entrambe le parti</a:t>
            </a:r>
            <a:r>
              <a:rPr lang="it-IT" sz="2900" i="1"/>
              <a:t> dell'operazione;</a:t>
            </a:r>
            <a:endParaRPr lang="it-IT" sz="2900"/>
          </a:p>
          <a:p>
            <a:pPr marL="0" indent="0">
              <a:buNone/>
            </a:pPr>
            <a:r>
              <a:rPr lang="it-IT" sz="2900" i="1"/>
              <a:t>	c) nel caso degli agenti immobiliari, </a:t>
            </a:r>
            <a:r>
              <a:rPr lang="it-IT" sz="2900" i="1" u="sng"/>
              <a:t>entrambe le parti dell'operazione</a:t>
            </a:r>
            <a:r>
              <a:rPr lang="it-IT" sz="2900" i="1"/>
              <a:t>”.</a:t>
            </a:r>
            <a:endParaRPr lang="it-IT" sz="2900"/>
          </a:p>
          <a:p>
            <a:endParaRPr lang="it-IT"/>
          </a:p>
        </p:txBody>
      </p:sp>
      <p:sp>
        <p:nvSpPr>
          <p:cNvPr id="4" name="CasellaDiTesto 3">
            <a:extLst>
              <a:ext uri="{FF2B5EF4-FFF2-40B4-BE49-F238E27FC236}">
                <a16:creationId xmlns:a16="http://schemas.microsoft.com/office/drawing/2014/main" id="{F22089B9-BF61-6BFD-24AB-6C289FFBACC6}"/>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1C800EB2-5F8E-AAE5-F992-D13CB03B8D28}"/>
              </a:ext>
            </a:extLst>
          </p:cNvPr>
          <p:cNvSpPr>
            <a:spLocks noGrp="1"/>
          </p:cNvSpPr>
          <p:nvPr>
            <p:ph type="sldNum" sz="quarter" idx="12"/>
          </p:nvPr>
        </p:nvSpPr>
        <p:spPr/>
        <p:txBody>
          <a:bodyPr/>
          <a:lstStyle/>
          <a:p>
            <a:fld id="{A634D4B2-ED5B-403B-8144-F992BFCADD81}" type="slidenum">
              <a:rPr lang="it-IT" smtClean="0">
                <a:solidFill>
                  <a:schemeClr val="tx1"/>
                </a:solidFill>
              </a:rPr>
              <a:pPr/>
              <a:t>20</a:t>
            </a:fld>
            <a:endParaRPr lang="it-IT" dirty="0">
              <a:solidFill>
                <a:schemeClr val="tx1"/>
              </a:solidFill>
            </a:endParaRPr>
          </a:p>
        </p:txBody>
      </p:sp>
    </p:spTree>
    <p:extLst>
      <p:ext uri="{BB962C8B-B14F-4D97-AF65-F5344CB8AC3E}">
        <p14:creationId xmlns:p14="http://schemas.microsoft.com/office/powerpoint/2010/main" val="31075972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9A8DFD7-1FF8-0F23-5C65-B7057CC29202}"/>
              </a:ext>
            </a:extLst>
          </p:cNvPr>
          <p:cNvSpPr>
            <a:spLocks noGrp="1"/>
          </p:cNvSpPr>
          <p:nvPr>
            <p:ph type="title"/>
          </p:nvPr>
        </p:nvSpPr>
        <p:spPr/>
        <p:txBody>
          <a:bodyPr>
            <a:normAutofit/>
          </a:bodyPr>
          <a:lstStyle/>
          <a:p>
            <a:pPr algn="ctr"/>
            <a:r>
              <a:rPr lang="it-IT" b="1" dirty="0"/>
              <a:t>Le regole tecniche del CNF</a:t>
            </a:r>
            <a:br>
              <a:rPr lang="it-IT" b="1" dirty="0"/>
            </a:br>
            <a:r>
              <a:rPr lang="it-IT" sz="1800" dirty="0"/>
              <a:t>Emanate ai sensi degli Artt. 11, comma 2 e 16 comma 2 del </a:t>
            </a:r>
            <a:r>
              <a:rPr lang="it-IT" sz="1800" dirty="0" err="1"/>
              <a:t>D.Lgs.</a:t>
            </a:r>
            <a:r>
              <a:rPr lang="it-IT" sz="1800" dirty="0"/>
              <a:t> 231/07 in materia di procedure e metodologie di analisi e valutazione del rischio di riciclaggio e finanziamento del terrorismo, nella seduta del 20.9.2019.</a:t>
            </a:r>
            <a:endParaRPr lang="it-IT" sz="1800" b="1" dirty="0"/>
          </a:p>
        </p:txBody>
      </p:sp>
      <p:sp>
        <p:nvSpPr>
          <p:cNvPr id="3" name="Segnaposto contenuto 2">
            <a:extLst>
              <a:ext uri="{FF2B5EF4-FFF2-40B4-BE49-F238E27FC236}">
                <a16:creationId xmlns:a16="http://schemas.microsoft.com/office/drawing/2014/main" id="{0DB4C2EF-8807-3252-AFD8-99D7EEBF920C}"/>
              </a:ext>
            </a:extLst>
          </p:cNvPr>
          <p:cNvSpPr>
            <a:spLocks noGrp="1"/>
          </p:cNvSpPr>
          <p:nvPr>
            <p:ph idx="1"/>
          </p:nvPr>
        </p:nvSpPr>
        <p:spPr/>
        <p:txBody>
          <a:bodyPr>
            <a:normAutofit fontScale="55000" lnSpcReduction="20000"/>
          </a:bodyPr>
          <a:lstStyle/>
          <a:p>
            <a:pPr marL="0" indent="0">
              <a:buNone/>
            </a:pPr>
            <a:r>
              <a:rPr lang="it-IT" i="1" dirty="0"/>
              <a:t>Regola tecnica n. 2 del C.N.F.:</a:t>
            </a:r>
          </a:p>
          <a:p>
            <a:pPr marL="0" indent="0">
              <a:buNone/>
            </a:pPr>
            <a:r>
              <a:rPr lang="it-IT" i="1" dirty="0"/>
              <a:t>“…non rientrano tra le operazioni di cui all’art. 3, comma 4, lettera c) del Decreto: </a:t>
            </a:r>
            <a:endParaRPr lang="it-IT" dirty="0"/>
          </a:p>
          <a:p>
            <a:pPr marL="0" indent="0" algn="just">
              <a:buNone/>
            </a:pPr>
            <a:r>
              <a:rPr lang="it-IT" i="1" dirty="0"/>
              <a:t>	- la consulenza stragiudiziale avente ad oggetto atti e negozi di natura </a:t>
            </a:r>
            <a:r>
              <a:rPr lang="it-IT" b="1" i="1" u="sng" dirty="0"/>
              <a:t>non patrimoniale</a:t>
            </a:r>
            <a:r>
              <a:rPr lang="it-IT" i="1" dirty="0"/>
              <a:t>; </a:t>
            </a:r>
            <a:endParaRPr lang="it-IT" dirty="0"/>
          </a:p>
          <a:p>
            <a:pPr marL="0" indent="0" algn="just">
              <a:buNone/>
            </a:pPr>
            <a:r>
              <a:rPr lang="it-IT" i="1" dirty="0"/>
              <a:t>	- </a:t>
            </a:r>
            <a:r>
              <a:rPr lang="it-IT" b="1" i="1" u="sng" dirty="0"/>
              <a:t>l’attività di assistenza, difesa e rappresentanza del cliente in giudizio </a:t>
            </a:r>
            <a:r>
              <a:rPr lang="it-IT" i="1" dirty="0"/>
              <a:t>avanti a qualsivoglia Autorità Giudiziaria o 	Arbitrale, ivi incluse la mediazione D. Lgs. 4 marzo 2010, no. 28 e la negoziazione assistita ex D.L. 12 settembre 	2014, no. 132, e </a:t>
            </a:r>
            <a:r>
              <a:rPr lang="it-IT" b="1" i="1" u="sng" dirty="0"/>
              <a:t>ogni attività a queste prodromica o conseguente</a:t>
            </a:r>
            <a:r>
              <a:rPr lang="it-IT" i="1" dirty="0"/>
              <a:t>, </a:t>
            </a:r>
            <a:r>
              <a:rPr lang="it-IT" b="1" i="1" u="sng" dirty="0"/>
              <a:t>ivi comprese conciliazioni e transazioni</a:t>
            </a:r>
            <a:r>
              <a:rPr lang="it-IT" i="1" dirty="0"/>
              <a:t>; </a:t>
            </a:r>
            <a:endParaRPr lang="it-IT" dirty="0"/>
          </a:p>
          <a:p>
            <a:pPr marL="0" indent="0" algn="just">
              <a:buNone/>
            </a:pPr>
            <a:r>
              <a:rPr lang="it-IT" i="1" dirty="0"/>
              <a:t>	- l’attività di assistenza, difesa e rappresentanza in tutte le procedure di natura amministrativa o tributaria; </a:t>
            </a:r>
            <a:endParaRPr lang="it-IT" dirty="0"/>
          </a:p>
          <a:p>
            <a:pPr marL="0" indent="0" algn="just">
              <a:buNone/>
            </a:pPr>
            <a:r>
              <a:rPr lang="it-IT" i="1" dirty="0"/>
              <a:t>	- gli incarichi quali </a:t>
            </a:r>
            <a:r>
              <a:rPr lang="it-IT" b="1" i="1" dirty="0"/>
              <a:t>amministratore di sostegno </a:t>
            </a:r>
            <a:r>
              <a:rPr lang="it-IT" i="1" dirty="0"/>
              <a:t>ex art. 404 e </a:t>
            </a:r>
            <a:r>
              <a:rPr lang="it-IT" i="1" dirty="0" err="1"/>
              <a:t>ss</a:t>
            </a:r>
            <a:r>
              <a:rPr lang="it-IT" i="1" dirty="0"/>
              <a:t> c.c. e 720 bis c.p.c., tutore e curatore ex artt. 414 e 	ss. c.c. e 717 </a:t>
            </a:r>
            <a:r>
              <a:rPr lang="it-IT" i="1" dirty="0" err="1"/>
              <a:t>c.p.c</a:t>
            </a:r>
            <a:r>
              <a:rPr lang="it-IT" i="1" dirty="0"/>
              <a:t>; </a:t>
            </a:r>
            <a:endParaRPr lang="it-IT" dirty="0"/>
          </a:p>
          <a:p>
            <a:pPr marL="0" indent="0" algn="just">
              <a:buNone/>
            </a:pPr>
            <a:r>
              <a:rPr lang="it-IT" i="1" dirty="0"/>
              <a:t>	- gli incarichi quale </a:t>
            </a:r>
            <a:r>
              <a:rPr lang="it-IT" b="1" i="1" dirty="0"/>
              <a:t>arbitro</a:t>
            </a:r>
            <a:r>
              <a:rPr lang="it-IT" i="1" dirty="0"/>
              <a:t> rituale o irrituale, </a:t>
            </a:r>
            <a:r>
              <a:rPr lang="it-IT" b="1" i="1" dirty="0"/>
              <a:t>curatore fallimentare e commissario giudiziale </a:t>
            </a:r>
            <a:r>
              <a:rPr lang="it-IT" i="1" dirty="0"/>
              <a:t>ex artt. 28 e 165 R.D. 16 	marzo 1942 no. 267; </a:t>
            </a:r>
            <a:endParaRPr lang="it-IT" dirty="0"/>
          </a:p>
          <a:p>
            <a:pPr marL="0" indent="0" algn="just">
              <a:buNone/>
            </a:pPr>
            <a:r>
              <a:rPr lang="it-IT" i="1" dirty="0"/>
              <a:t>	- l’incarico di </a:t>
            </a:r>
            <a:r>
              <a:rPr lang="it-IT" b="1" i="1" dirty="0"/>
              <a:t>mediatore</a:t>
            </a:r>
            <a:r>
              <a:rPr lang="it-IT" i="1" dirty="0"/>
              <a:t> ex art. 16 D. Lgs. 4 marzo 2010, no. 28, fermi restando gli obblighi di cui all’art. 62 del 	Codice Deontologico Forense, approvato dal Consiglio Nazionale Forense il 31 gennaio 2014 in attuazione della 	legge 247/2012 – recante Nuova disciplina dell'ordinamento della professione forense, e pubblicato in Gazzetta 	Ufficiale no. 241 del 16 ottobre 2014;</a:t>
            </a:r>
          </a:p>
          <a:p>
            <a:pPr marL="0" indent="0" algn="just">
              <a:buNone/>
            </a:pPr>
            <a:r>
              <a:rPr lang="it-IT" i="1" dirty="0"/>
              <a:t>	- l’incarico di </a:t>
            </a:r>
            <a:r>
              <a:rPr lang="it-IT" b="1" i="1" dirty="0"/>
              <a:t>custode giudiziario </a:t>
            </a:r>
            <a:r>
              <a:rPr lang="it-IT" i="1" dirty="0"/>
              <a:t>ex art. 65 </a:t>
            </a:r>
            <a:r>
              <a:rPr lang="it-IT" i="1" dirty="0" err="1"/>
              <a:t>c.p.c</a:t>
            </a:r>
            <a:r>
              <a:rPr lang="it-IT" i="1" dirty="0"/>
              <a:t> e </a:t>
            </a:r>
            <a:r>
              <a:rPr lang="it-IT" b="1" i="1" dirty="0"/>
              <a:t>delegato alle operazioni di vendita </a:t>
            </a:r>
            <a:r>
              <a:rPr lang="it-IT" i="1" dirty="0"/>
              <a:t>ex art. 534 bis e 591 bis 	c.p.c.; </a:t>
            </a:r>
            <a:endParaRPr lang="it-IT" dirty="0"/>
          </a:p>
          <a:p>
            <a:pPr marL="0" indent="0" algn="just">
              <a:buNone/>
            </a:pPr>
            <a:r>
              <a:rPr lang="it-IT" i="1" dirty="0"/>
              <a:t>	- ogni altra operazione, atto o negozio non espressamente riconducibile all’ </a:t>
            </a:r>
            <a:r>
              <a:rPr lang="it-IT" b="1" i="1" u="sng" dirty="0"/>
              <a:t>elencazione tassativa di cui all’art. 3, </a:t>
            </a:r>
            <a:r>
              <a:rPr lang="it-IT" b="1" i="1" dirty="0"/>
              <a:t>	</a:t>
            </a:r>
            <a:r>
              <a:rPr lang="it-IT" b="1" i="1" u="sng" dirty="0"/>
              <a:t>comma 4, lettera c) del Decreto</a:t>
            </a:r>
            <a:r>
              <a:rPr lang="it-IT" i="1" dirty="0"/>
              <a:t>.</a:t>
            </a:r>
            <a:endParaRPr lang="it-IT" dirty="0"/>
          </a:p>
        </p:txBody>
      </p:sp>
      <p:sp>
        <p:nvSpPr>
          <p:cNvPr id="4" name="CasellaDiTesto 3">
            <a:extLst>
              <a:ext uri="{FF2B5EF4-FFF2-40B4-BE49-F238E27FC236}">
                <a16:creationId xmlns:a16="http://schemas.microsoft.com/office/drawing/2014/main" id="{D80BC380-4724-DC67-9BCC-E872FEC6A386}"/>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7F675E1D-AEDE-2396-A702-F451D8F8E22F}"/>
              </a:ext>
            </a:extLst>
          </p:cNvPr>
          <p:cNvSpPr>
            <a:spLocks noGrp="1"/>
          </p:cNvSpPr>
          <p:nvPr>
            <p:ph type="sldNum" sz="quarter" idx="12"/>
          </p:nvPr>
        </p:nvSpPr>
        <p:spPr/>
        <p:txBody>
          <a:bodyPr/>
          <a:lstStyle/>
          <a:p>
            <a:fld id="{A634D4B2-ED5B-403B-8144-F992BFCADD81}" type="slidenum">
              <a:rPr lang="it-IT" smtClean="0">
                <a:solidFill>
                  <a:schemeClr val="tx1"/>
                </a:solidFill>
              </a:rPr>
              <a:pPr/>
              <a:t>21</a:t>
            </a:fld>
            <a:endParaRPr lang="it-IT" dirty="0">
              <a:solidFill>
                <a:schemeClr val="tx1"/>
              </a:solidFill>
            </a:endParaRPr>
          </a:p>
        </p:txBody>
      </p:sp>
    </p:spTree>
    <p:extLst>
      <p:ext uri="{BB962C8B-B14F-4D97-AF65-F5344CB8AC3E}">
        <p14:creationId xmlns:p14="http://schemas.microsoft.com/office/powerpoint/2010/main" val="36796020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EE4BCEB-79E8-ADFD-82F9-1BE605B4DCB5}"/>
              </a:ext>
            </a:extLst>
          </p:cNvPr>
          <p:cNvSpPr>
            <a:spLocks noGrp="1"/>
          </p:cNvSpPr>
          <p:nvPr>
            <p:ph type="title"/>
          </p:nvPr>
        </p:nvSpPr>
        <p:spPr/>
        <p:txBody>
          <a:bodyPr/>
          <a:lstStyle/>
          <a:p>
            <a:pPr algn="ctr"/>
            <a:r>
              <a:rPr lang="it-IT" b="1"/>
              <a:t>Le correlazioni con il </a:t>
            </a:r>
            <a:br>
              <a:rPr lang="it-IT" b="1"/>
            </a:br>
            <a:r>
              <a:rPr lang="it-IT" b="1"/>
              <a:t>Codice Deontologico Forense</a:t>
            </a:r>
          </a:p>
        </p:txBody>
      </p:sp>
      <p:sp>
        <p:nvSpPr>
          <p:cNvPr id="3" name="Segnaposto contenuto 2">
            <a:extLst>
              <a:ext uri="{FF2B5EF4-FFF2-40B4-BE49-F238E27FC236}">
                <a16:creationId xmlns:a16="http://schemas.microsoft.com/office/drawing/2014/main" id="{37CDE43E-524D-F492-C39F-79EA98C360F6}"/>
              </a:ext>
            </a:extLst>
          </p:cNvPr>
          <p:cNvSpPr>
            <a:spLocks noGrp="1"/>
          </p:cNvSpPr>
          <p:nvPr>
            <p:ph idx="1"/>
          </p:nvPr>
        </p:nvSpPr>
        <p:spPr/>
        <p:txBody>
          <a:bodyPr>
            <a:normAutofit fontScale="92500" lnSpcReduction="20000"/>
          </a:bodyPr>
          <a:lstStyle/>
          <a:p>
            <a:pPr marL="0" indent="0" algn="just">
              <a:buNone/>
            </a:pPr>
            <a:r>
              <a:rPr lang="it-IT" dirty="0"/>
              <a:t>Nell’ambito della Regola Tecnica n.2 il CNF precisa che restano “</a:t>
            </a:r>
            <a:r>
              <a:rPr lang="it-IT" i="1" dirty="0"/>
              <a:t>fermi …in capo agli Avvocati gli obblighi in tema di identificazione e di gestione del denaro del cliente, di cui rispettivamente agli artt. 23 comma 2 e 30 del Codice Deontologico Forense</a:t>
            </a:r>
            <a:r>
              <a:rPr lang="it-IT" dirty="0"/>
              <a:t>”. Dunque restano operanti i seguenti obblighi:</a:t>
            </a:r>
          </a:p>
          <a:p>
            <a:pPr marL="0" indent="0" algn="just">
              <a:buNone/>
            </a:pPr>
            <a:r>
              <a:rPr lang="it-IT" dirty="0"/>
              <a:t>	- </a:t>
            </a:r>
            <a:r>
              <a:rPr lang="it-IT" b="1" dirty="0"/>
              <a:t>Art. 23 </a:t>
            </a:r>
            <a:r>
              <a:rPr lang="it-IT" dirty="0"/>
              <a:t>(«Conferimento dell’incarico») comma 2 - </a:t>
            </a:r>
            <a:r>
              <a:rPr lang="it-IT" i="1" dirty="0"/>
              <a:t>L’avvocato, prima di assumere l’incarico, deve accertare 	l’identità della persona che lo conferisce e della parte assistita.</a:t>
            </a:r>
            <a:endParaRPr lang="it-IT" dirty="0"/>
          </a:p>
          <a:p>
            <a:pPr marL="0" indent="0" algn="just">
              <a:buNone/>
            </a:pPr>
            <a:r>
              <a:rPr lang="it-IT" dirty="0"/>
              <a:t>	- </a:t>
            </a:r>
            <a:r>
              <a:rPr lang="it-IT" b="1" dirty="0"/>
              <a:t>Art. 30 </a:t>
            </a:r>
            <a:r>
              <a:rPr lang="it-IT" dirty="0"/>
              <a:t>(«Gestione di denaro altrui»): comma 3 - </a:t>
            </a:r>
            <a:r>
              <a:rPr lang="it-IT" i="1" dirty="0"/>
              <a:t>L’avvocato, nell’esercizio della propria attività professionale, deve 	rifiutare di ricevere o gestire fondi che non siano riferibili ad un cliente; c</a:t>
            </a:r>
            <a:r>
              <a:rPr lang="it-IT" dirty="0"/>
              <a:t>omma 4 - </a:t>
            </a:r>
            <a:r>
              <a:rPr lang="it-IT" i="1" dirty="0"/>
              <a:t>L’avvocato, in caso di deposito 	fiduciario, deve contestualmente ottenere istruzioni scritte ed attenervisi.</a:t>
            </a:r>
            <a:endParaRPr lang="it-IT" dirty="0"/>
          </a:p>
          <a:p>
            <a:pPr marL="0" indent="0">
              <a:buNone/>
            </a:pPr>
            <a:endParaRPr lang="it-IT" dirty="0"/>
          </a:p>
          <a:p>
            <a:pPr marL="0" indent="0" algn="just">
              <a:buNone/>
            </a:pPr>
            <a:endParaRPr lang="it-IT" dirty="0"/>
          </a:p>
          <a:p>
            <a:endParaRPr lang="it-IT" dirty="0"/>
          </a:p>
        </p:txBody>
      </p:sp>
      <p:sp>
        <p:nvSpPr>
          <p:cNvPr id="4" name="CasellaDiTesto 3">
            <a:extLst>
              <a:ext uri="{FF2B5EF4-FFF2-40B4-BE49-F238E27FC236}">
                <a16:creationId xmlns:a16="http://schemas.microsoft.com/office/drawing/2014/main" id="{EF121DED-2737-CCF4-41BA-4D830AB68D04}"/>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FCFC3CC4-AE33-4FC6-8C1D-8E61CA0012DA}"/>
              </a:ext>
            </a:extLst>
          </p:cNvPr>
          <p:cNvSpPr>
            <a:spLocks noGrp="1"/>
          </p:cNvSpPr>
          <p:nvPr>
            <p:ph type="sldNum" sz="quarter" idx="12"/>
          </p:nvPr>
        </p:nvSpPr>
        <p:spPr/>
        <p:txBody>
          <a:bodyPr/>
          <a:lstStyle/>
          <a:p>
            <a:fld id="{A634D4B2-ED5B-403B-8144-F992BFCADD81}" type="slidenum">
              <a:rPr lang="it-IT" smtClean="0">
                <a:solidFill>
                  <a:schemeClr val="tx1"/>
                </a:solidFill>
              </a:rPr>
              <a:pPr/>
              <a:t>22</a:t>
            </a:fld>
            <a:endParaRPr lang="it-IT" dirty="0">
              <a:solidFill>
                <a:schemeClr val="tx1"/>
              </a:solidFill>
            </a:endParaRPr>
          </a:p>
        </p:txBody>
      </p:sp>
    </p:spTree>
    <p:extLst>
      <p:ext uri="{BB962C8B-B14F-4D97-AF65-F5344CB8AC3E}">
        <p14:creationId xmlns:p14="http://schemas.microsoft.com/office/powerpoint/2010/main" val="8732341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642E2FE-4BCA-7BFF-AA3F-9C1BA60D27A4}"/>
              </a:ext>
            </a:extLst>
          </p:cNvPr>
          <p:cNvSpPr>
            <a:spLocks noGrp="1"/>
          </p:cNvSpPr>
          <p:nvPr>
            <p:ph type="title"/>
          </p:nvPr>
        </p:nvSpPr>
        <p:spPr/>
        <p:txBody>
          <a:bodyPr>
            <a:normAutofit/>
          </a:bodyPr>
          <a:lstStyle/>
          <a:p>
            <a:pPr algn="ctr"/>
            <a:r>
              <a:rPr lang="it-IT" sz="4000" b="1"/>
              <a:t>L’art. 17 comma 1 D.lgs. 231/2007</a:t>
            </a:r>
          </a:p>
        </p:txBody>
      </p:sp>
      <p:sp>
        <p:nvSpPr>
          <p:cNvPr id="3" name="Segnaposto contenuto 2">
            <a:extLst>
              <a:ext uri="{FF2B5EF4-FFF2-40B4-BE49-F238E27FC236}">
                <a16:creationId xmlns:a16="http://schemas.microsoft.com/office/drawing/2014/main" id="{93C23961-4713-2922-7668-FCEAF83A8F1A}"/>
              </a:ext>
            </a:extLst>
          </p:cNvPr>
          <p:cNvSpPr>
            <a:spLocks noGrp="1"/>
          </p:cNvSpPr>
          <p:nvPr>
            <p:ph idx="1"/>
          </p:nvPr>
        </p:nvSpPr>
        <p:spPr/>
        <p:txBody>
          <a:bodyPr>
            <a:normAutofit fontScale="85000" lnSpcReduction="10000"/>
          </a:bodyPr>
          <a:lstStyle/>
          <a:p>
            <a:pPr marL="0" indent="0" algn="just">
              <a:buNone/>
            </a:pPr>
            <a:r>
              <a:rPr lang="it-IT"/>
              <a:t>Ex art. 17 comma 1</a:t>
            </a:r>
            <a:r>
              <a:rPr lang="it-IT" i="1"/>
              <a:t> D.lgs. 231/2007 “I soggetti obbligati procedono all'adeguata verifica del cliente e del titolare effettivo con riferimento ai rapporti e alle operazioni inerenti allo svolgimento dell'attività istituzionale o professionale:</a:t>
            </a:r>
            <a:endParaRPr lang="it-IT"/>
          </a:p>
          <a:p>
            <a:pPr marL="0" indent="0" algn="just">
              <a:buNone/>
            </a:pPr>
            <a:r>
              <a:rPr lang="it-IT" i="1"/>
              <a:t>	a) in occasione dell'instaurazione di un rapporto continuativo o del conferimento dell'incarico per l'esecuzione di una prestazione professionale;</a:t>
            </a:r>
            <a:endParaRPr lang="it-IT"/>
          </a:p>
          <a:p>
            <a:pPr marL="0" indent="0" algn="just">
              <a:buNone/>
            </a:pPr>
            <a:r>
              <a:rPr lang="it-IT" i="1"/>
              <a:t>	b) in occasione dell'esecuzione di un'operazione occasionale, disposta dal cliente, che comporti la trasmissione o la movimentazione di mezzi di pagamento di importo pari o superiore a 15.000 euro…”.</a:t>
            </a:r>
          </a:p>
          <a:p>
            <a:pPr marL="0" indent="0" algn="just">
              <a:buNone/>
            </a:pPr>
            <a:r>
              <a:rPr lang="it-IT"/>
              <a:t>Che valenza assume la formula</a:t>
            </a:r>
            <a:r>
              <a:rPr lang="it-IT" i="1"/>
              <a:t> “ogni attività prodromica o conseguente” </a:t>
            </a:r>
            <a:r>
              <a:rPr lang="it-IT"/>
              <a:t>alla </a:t>
            </a:r>
            <a:r>
              <a:rPr lang="it-IT" i="1"/>
              <a:t>“attività di assistenza, difesa e rappresentanza del cliente” </a:t>
            </a:r>
            <a:r>
              <a:rPr lang="it-IT"/>
              <a:t>in sede giudiziale, arbitrale, di mediazione o negoziazione assistita di cui alla Regola tecnica n. 2 C.N.F. ? </a:t>
            </a:r>
          </a:p>
          <a:p>
            <a:endParaRPr lang="it-IT"/>
          </a:p>
        </p:txBody>
      </p:sp>
      <p:sp>
        <p:nvSpPr>
          <p:cNvPr id="4" name="CasellaDiTesto 3">
            <a:extLst>
              <a:ext uri="{FF2B5EF4-FFF2-40B4-BE49-F238E27FC236}">
                <a16:creationId xmlns:a16="http://schemas.microsoft.com/office/drawing/2014/main" id="{E6E21FE0-F880-7BF2-C0C2-9DE752E6A45A}"/>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B6E9754C-C2F6-856D-0246-BBE87A983071}"/>
              </a:ext>
            </a:extLst>
          </p:cNvPr>
          <p:cNvSpPr>
            <a:spLocks noGrp="1"/>
          </p:cNvSpPr>
          <p:nvPr>
            <p:ph type="sldNum" sz="quarter" idx="12"/>
          </p:nvPr>
        </p:nvSpPr>
        <p:spPr/>
        <p:txBody>
          <a:bodyPr/>
          <a:lstStyle/>
          <a:p>
            <a:fld id="{A634D4B2-ED5B-403B-8144-F992BFCADD81}" type="slidenum">
              <a:rPr lang="it-IT" smtClean="0">
                <a:solidFill>
                  <a:schemeClr val="tx1"/>
                </a:solidFill>
              </a:rPr>
              <a:pPr/>
              <a:t>23</a:t>
            </a:fld>
            <a:endParaRPr lang="it-IT" dirty="0">
              <a:solidFill>
                <a:schemeClr val="tx1"/>
              </a:solidFill>
            </a:endParaRPr>
          </a:p>
        </p:txBody>
      </p:sp>
    </p:spTree>
    <p:extLst>
      <p:ext uri="{BB962C8B-B14F-4D97-AF65-F5344CB8AC3E}">
        <p14:creationId xmlns:p14="http://schemas.microsoft.com/office/powerpoint/2010/main" val="10408139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7BA3DA-B5FA-DED1-3C05-17661F054651}"/>
              </a:ext>
            </a:extLst>
          </p:cNvPr>
          <p:cNvSpPr>
            <a:spLocks noGrp="1"/>
          </p:cNvSpPr>
          <p:nvPr>
            <p:ph type="title"/>
          </p:nvPr>
        </p:nvSpPr>
        <p:spPr/>
        <p:txBody>
          <a:bodyPr>
            <a:normAutofit/>
          </a:bodyPr>
          <a:lstStyle/>
          <a:p>
            <a:pPr algn="ctr"/>
            <a:r>
              <a:rPr lang="it-IT" b="1"/>
              <a:t>Il parere n. 52 del 9 ottobre 2024 del CNF</a:t>
            </a:r>
            <a:endParaRPr lang="it-IT"/>
          </a:p>
        </p:txBody>
      </p:sp>
      <p:sp>
        <p:nvSpPr>
          <p:cNvPr id="3" name="Segnaposto contenuto 2">
            <a:extLst>
              <a:ext uri="{FF2B5EF4-FFF2-40B4-BE49-F238E27FC236}">
                <a16:creationId xmlns:a16="http://schemas.microsoft.com/office/drawing/2014/main" id="{96C202BE-89B4-4547-3F36-29BAED463B10}"/>
              </a:ext>
            </a:extLst>
          </p:cNvPr>
          <p:cNvSpPr>
            <a:spLocks noGrp="1"/>
          </p:cNvSpPr>
          <p:nvPr>
            <p:ph idx="1"/>
          </p:nvPr>
        </p:nvSpPr>
        <p:spPr>
          <a:xfrm>
            <a:off x="634014" y="1509204"/>
            <a:ext cx="10515600" cy="4596738"/>
          </a:xfrm>
        </p:spPr>
        <p:txBody>
          <a:bodyPr>
            <a:normAutofit fontScale="62500" lnSpcReduction="20000"/>
          </a:bodyPr>
          <a:lstStyle/>
          <a:p>
            <a:pPr marL="0" indent="0" algn="just">
              <a:buNone/>
            </a:pPr>
            <a:r>
              <a:rPr lang="it-IT" i="1" dirty="0"/>
              <a:t>“</a:t>
            </a:r>
            <a:r>
              <a:rPr lang="it-IT" sz="2900" i="1" dirty="0"/>
              <a:t>Il COA di Cosenza chiede di sapere se l’avvocato sia tenuto ad assolvere agli adempimenti antiriciclaggio qualora, nel corso di un giudizio, le parti sottoscrivano una transazione per importo superiore ad Euro 15.000,00 di cui viene dato atto a verbale, ma senza che lo stesso sia prodotto in giudizio e posto al vaglio del Giudice.</a:t>
            </a:r>
            <a:endParaRPr lang="it-IT" sz="2900" dirty="0"/>
          </a:p>
          <a:p>
            <a:pPr marL="0" indent="0" algn="just">
              <a:buNone/>
            </a:pPr>
            <a:r>
              <a:rPr lang="it-IT" sz="2900" i="1" dirty="0"/>
              <a:t>Da un punto di vista normativo, occorre richiamare l’art. 3, comma 4, lettera c) del d. lgs. 231/2007 ss.mm. che disciplina i casi in cui gli avvocati sono soggetti obbligati a svolgere gli adempimenti antiriciclaggio, oltre all’art. 11, comma 2 del medesimo decreto che demanda agli organismi di autoregolamentazione – quale è il CNF – l’elaborazione e l’aggiornamento di regole tecniche.</a:t>
            </a:r>
            <a:endParaRPr lang="it-IT" sz="2900" dirty="0"/>
          </a:p>
          <a:p>
            <a:pPr marL="0" indent="0" algn="just">
              <a:buNone/>
            </a:pPr>
            <a:r>
              <a:rPr lang="it-IT" sz="2900" i="1" dirty="0"/>
              <a:t>Le Regole Tecniche elaborate da questo Consiglio e adottate con Delibera del 20 settembre 2019 precisano ulteriormente le operazioni incluse nell’elenco di cui all’art. 3, comma 4, lettera c) d. lgs. 231/2007. In particolare, la Regola Tecnica n. 2 prevede espressamente che: “Fermi restando in capo agli Avvocati gli obblighi in tema di identificazione e di gestione del denaro del cliente, (…), </a:t>
            </a:r>
            <a:r>
              <a:rPr lang="it-IT" sz="2900" b="1" i="1" u="sng" dirty="0"/>
              <a:t>non rientrano tra le operazioni di cui all’art. 3, comma 4, lettera c) del Decreto</a:t>
            </a:r>
            <a:r>
              <a:rPr lang="it-IT" sz="2900" i="1" dirty="0"/>
              <a:t>:</a:t>
            </a:r>
            <a:endParaRPr lang="it-IT" sz="2900" dirty="0"/>
          </a:p>
          <a:p>
            <a:pPr marL="0" lvl="0" indent="0" algn="just">
              <a:buNone/>
            </a:pPr>
            <a:r>
              <a:rPr lang="it-IT" sz="2900" i="1" dirty="0"/>
              <a:t>(…);</a:t>
            </a:r>
            <a:endParaRPr lang="it-IT" sz="2900" dirty="0"/>
          </a:p>
          <a:p>
            <a:pPr marL="0" lvl="0" indent="0" algn="just">
              <a:buNone/>
            </a:pPr>
            <a:r>
              <a:rPr lang="it-IT" sz="2900" i="1" dirty="0"/>
              <a:t>l’attività di assistenza, difesa e rappresentanza del cliente in giudizio avanti a qualsivoglia Autorità Giudiziaria o Arbitrale, ivi incluse la mediazione D. Lgs. 4 marzo 2010, no. 28 e la negoziazione assistita ex D.L. 12 settembre 2014, n. 132, e </a:t>
            </a:r>
            <a:r>
              <a:rPr lang="it-IT" sz="2900" b="1" i="1" u="sng" dirty="0"/>
              <a:t>ogni attività a queste prodromica o conseguente, ivi comprese conciliazioni e transazioni; </a:t>
            </a:r>
            <a:r>
              <a:rPr lang="it-IT" sz="2900" i="1" dirty="0"/>
              <a:t>(…)”.</a:t>
            </a:r>
            <a:endParaRPr lang="it-IT" sz="2900" dirty="0"/>
          </a:p>
          <a:p>
            <a:pPr marL="0" indent="0" algn="just">
              <a:buNone/>
            </a:pPr>
            <a:r>
              <a:rPr lang="it-IT" sz="2900" i="1" dirty="0"/>
              <a:t>In ragione di tutto quanto sopra descritto, l’operazione come descritta nel Quesito non appare riconducibile alle operazioni per cui l’avvocato è soggetto agli obblighi antiriciclaggio di cui al d. lgs. 231/2007 ss.mm.”</a:t>
            </a:r>
            <a:endParaRPr lang="it-IT" sz="2900" dirty="0"/>
          </a:p>
        </p:txBody>
      </p:sp>
      <p:sp>
        <p:nvSpPr>
          <p:cNvPr id="4" name="CasellaDiTesto 3">
            <a:extLst>
              <a:ext uri="{FF2B5EF4-FFF2-40B4-BE49-F238E27FC236}">
                <a16:creationId xmlns:a16="http://schemas.microsoft.com/office/drawing/2014/main" id="{3936C93E-2FEE-BD94-B23F-71D02A552407}"/>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2B930F63-E5AB-8BA1-9CD1-A05A9AE74A8F}"/>
              </a:ext>
            </a:extLst>
          </p:cNvPr>
          <p:cNvSpPr>
            <a:spLocks noGrp="1"/>
          </p:cNvSpPr>
          <p:nvPr>
            <p:ph type="sldNum" sz="quarter" idx="12"/>
          </p:nvPr>
        </p:nvSpPr>
        <p:spPr/>
        <p:txBody>
          <a:bodyPr/>
          <a:lstStyle/>
          <a:p>
            <a:fld id="{A634D4B2-ED5B-403B-8144-F992BFCADD81}" type="slidenum">
              <a:rPr lang="it-IT" smtClean="0">
                <a:solidFill>
                  <a:schemeClr val="tx1"/>
                </a:solidFill>
              </a:rPr>
              <a:pPr/>
              <a:t>24</a:t>
            </a:fld>
            <a:endParaRPr lang="it-IT" dirty="0">
              <a:solidFill>
                <a:schemeClr val="tx1"/>
              </a:solidFill>
            </a:endParaRPr>
          </a:p>
        </p:txBody>
      </p:sp>
    </p:spTree>
    <p:extLst>
      <p:ext uri="{BB962C8B-B14F-4D97-AF65-F5344CB8AC3E}">
        <p14:creationId xmlns:p14="http://schemas.microsoft.com/office/powerpoint/2010/main" val="39467425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1F18C1-2968-207A-27FF-A902ED8B29F6}"/>
              </a:ext>
            </a:extLst>
          </p:cNvPr>
          <p:cNvSpPr>
            <a:spLocks noGrp="1"/>
          </p:cNvSpPr>
          <p:nvPr>
            <p:ph type="title"/>
          </p:nvPr>
        </p:nvSpPr>
        <p:spPr/>
        <p:txBody>
          <a:bodyPr>
            <a:normAutofit/>
          </a:bodyPr>
          <a:lstStyle/>
          <a:p>
            <a:pPr algn="ctr"/>
            <a:r>
              <a:rPr lang="it-IT" b="1" dirty="0"/>
              <a:t>Procedimento sanzionatorio (cenni) </a:t>
            </a:r>
            <a:endParaRPr lang="it-IT" dirty="0"/>
          </a:p>
        </p:txBody>
      </p:sp>
      <p:sp>
        <p:nvSpPr>
          <p:cNvPr id="3" name="Segnaposto contenuto 2">
            <a:extLst>
              <a:ext uri="{FF2B5EF4-FFF2-40B4-BE49-F238E27FC236}">
                <a16:creationId xmlns:a16="http://schemas.microsoft.com/office/drawing/2014/main" id="{FCB3B740-1187-CA93-1AFE-B12F48A5F272}"/>
              </a:ext>
            </a:extLst>
          </p:cNvPr>
          <p:cNvSpPr>
            <a:spLocks noGrp="1"/>
          </p:cNvSpPr>
          <p:nvPr>
            <p:ph idx="1"/>
          </p:nvPr>
        </p:nvSpPr>
        <p:spPr/>
        <p:txBody>
          <a:bodyPr>
            <a:normAutofit/>
          </a:bodyPr>
          <a:lstStyle/>
          <a:p>
            <a:pPr algn="just">
              <a:buFont typeface="Arial" panose="020B0604020202020204" pitchFamily="34" charset="0"/>
              <a:buChar char="•"/>
            </a:pPr>
            <a:r>
              <a:rPr lang="it-IT" b="1" i="0" dirty="0">
                <a:effectLst/>
                <a:latin typeface="Inter"/>
              </a:rPr>
              <a:t>Autorità competente</a:t>
            </a:r>
            <a:endParaRPr lang="it-IT" b="0" i="0" dirty="0">
              <a:effectLst/>
              <a:latin typeface="Inter"/>
            </a:endParaRPr>
          </a:p>
          <a:p>
            <a:pPr marL="457200" lvl="1" indent="0" algn="just">
              <a:buNone/>
            </a:pPr>
            <a:r>
              <a:rPr lang="it-IT" b="0" i="0" dirty="0">
                <a:effectLst/>
                <a:latin typeface="Inter"/>
              </a:rPr>
              <a:t>Per i soggetti obbligati non vigilati da autorità di settore (es. avvocati) le sanzioni antiriciclaggio sono irrogate dal </a:t>
            </a:r>
            <a:r>
              <a:rPr lang="it-IT" b="1" i="0" dirty="0">
                <a:effectLst/>
                <a:latin typeface="Inter"/>
              </a:rPr>
              <a:t>MEF</a:t>
            </a:r>
            <a:r>
              <a:rPr lang="it-IT" b="0" i="0" dirty="0">
                <a:effectLst/>
                <a:latin typeface="Inter"/>
              </a:rPr>
              <a:t> (art. 65, co. 1, d.lgs. 231/2007). </a:t>
            </a:r>
          </a:p>
          <a:p>
            <a:pPr algn="just">
              <a:buFont typeface="Arial" panose="020B0604020202020204" pitchFamily="34" charset="0"/>
              <a:buChar char="•"/>
            </a:pPr>
            <a:r>
              <a:rPr lang="it-IT" b="1" i="0" dirty="0">
                <a:effectLst/>
                <a:latin typeface="Inter"/>
              </a:rPr>
              <a:t>Giurisdizione e competenza</a:t>
            </a:r>
            <a:endParaRPr lang="it-IT" b="0" i="0" dirty="0">
              <a:effectLst/>
              <a:latin typeface="Inter"/>
            </a:endParaRPr>
          </a:p>
          <a:p>
            <a:pPr marL="457200" lvl="1" indent="0" algn="just">
              <a:buNone/>
            </a:pPr>
            <a:r>
              <a:rPr lang="it-IT" b="0" i="0" dirty="0">
                <a:effectLst/>
                <a:latin typeface="Inter"/>
              </a:rPr>
              <a:t>I </a:t>
            </a:r>
            <a:r>
              <a:rPr lang="it-IT" b="1" i="0" dirty="0">
                <a:effectLst/>
                <a:latin typeface="Inter"/>
              </a:rPr>
              <a:t>decreti sanzionatori del MEF</a:t>
            </a:r>
            <a:r>
              <a:rPr lang="it-IT" b="0" i="0" dirty="0">
                <a:effectLst/>
                <a:latin typeface="Inter"/>
              </a:rPr>
              <a:t> sono soggetti alla </a:t>
            </a:r>
            <a:r>
              <a:rPr lang="it-IT" b="1" i="0" dirty="0">
                <a:effectLst/>
                <a:latin typeface="Inter"/>
              </a:rPr>
              <a:t>giurisdizione del giudice ordinario</a:t>
            </a:r>
            <a:r>
              <a:rPr lang="it-IT" b="0" i="0" dirty="0">
                <a:effectLst/>
                <a:latin typeface="Inter"/>
              </a:rPr>
              <a:t> (art. 65, co. 4). </a:t>
            </a:r>
          </a:p>
          <a:p>
            <a:pPr marL="457200" lvl="1" indent="0" algn="just">
              <a:buNone/>
            </a:pPr>
            <a:r>
              <a:rPr lang="it-IT" b="0" i="0" dirty="0">
                <a:effectLst/>
                <a:latin typeface="Inter"/>
              </a:rPr>
              <a:t>In linea di principio, è </a:t>
            </a:r>
            <a:r>
              <a:rPr lang="it-IT" b="1" i="0" dirty="0">
                <a:effectLst/>
                <a:latin typeface="Inter"/>
              </a:rPr>
              <a:t>competente in via esclusiva il Tribunale di Roma</a:t>
            </a:r>
            <a:r>
              <a:rPr lang="it-IT" b="0" i="0" dirty="0">
                <a:effectLst/>
                <a:latin typeface="Inter"/>
              </a:rPr>
              <a:t> (art. 65, co. 5). </a:t>
            </a:r>
          </a:p>
          <a:p>
            <a:endParaRPr lang="it-IT" dirty="0"/>
          </a:p>
        </p:txBody>
      </p:sp>
      <p:sp>
        <p:nvSpPr>
          <p:cNvPr id="4" name="CasellaDiTesto 3">
            <a:extLst>
              <a:ext uri="{FF2B5EF4-FFF2-40B4-BE49-F238E27FC236}">
                <a16:creationId xmlns:a16="http://schemas.microsoft.com/office/drawing/2014/main" id="{FFAF3C51-7CF7-DA3A-4618-8137E9DA2194}"/>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5BF13B7C-598B-DD66-D34B-A52035A65A59}"/>
              </a:ext>
            </a:extLst>
          </p:cNvPr>
          <p:cNvSpPr>
            <a:spLocks noGrp="1"/>
          </p:cNvSpPr>
          <p:nvPr>
            <p:ph type="sldNum" sz="quarter" idx="12"/>
          </p:nvPr>
        </p:nvSpPr>
        <p:spPr/>
        <p:txBody>
          <a:bodyPr/>
          <a:lstStyle/>
          <a:p>
            <a:fld id="{A634D4B2-ED5B-403B-8144-F992BFCADD81}" type="slidenum">
              <a:rPr lang="it-IT" smtClean="0">
                <a:solidFill>
                  <a:schemeClr val="tx1"/>
                </a:solidFill>
              </a:rPr>
              <a:pPr/>
              <a:t>25</a:t>
            </a:fld>
            <a:endParaRPr lang="it-IT" dirty="0">
              <a:solidFill>
                <a:schemeClr val="tx1"/>
              </a:solidFill>
            </a:endParaRPr>
          </a:p>
        </p:txBody>
      </p:sp>
    </p:spTree>
    <p:extLst>
      <p:ext uri="{BB962C8B-B14F-4D97-AF65-F5344CB8AC3E}">
        <p14:creationId xmlns:p14="http://schemas.microsoft.com/office/powerpoint/2010/main" val="41441404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5E50DEE-C3B7-5431-1FC4-A176EDB7E3B4}"/>
              </a:ext>
            </a:extLst>
          </p:cNvPr>
          <p:cNvSpPr>
            <a:spLocks noGrp="1"/>
          </p:cNvSpPr>
          <p:nvPr>
            <p:ph type="title"/>
          </p:nvPr>
        </p:nvSpPr>
        <p:spPr/>
        <p:txBody>
          <a:bodyPr>
            <a:normAutofit fontScale="90000"/>
          </a:bodyPr>
          <a:lstStyle/>
          <a:p>
            <a:pPr algn="ctr"/>
            <a:r>
              <a:rPr lang="it-IT" b="1"/>
              <a:t>Dal decreto MEF all’opposizione </a:t>
            </a:r>
            <a:br>
              <a:rPr lang="it-IT" b="1"/>
            </a:br>
            <a:r>
              <a:rPr lang="it-IT" b="1"/>
              <a:t>avanti al Tribunale di Roma</a:t>
            </a:r>
            <a:br>
              <a:rPr lang="it-IT" b="1"/>
            </a:br>
            <a:endParaRPr lang="it-IT"/>
          </a:p>
        </p:txBody>
      </p:sp>
      <p:sp>
        <p:nvSpPr>
          <p:cNvPr id="3" name="Segnaposto contenuto 2">
            <a:extLst>
              <a:ext uri="{FF2B5EF4-FFF2-40B4-BE49-F238E27FC236}">
                <a16:creationId xmlns:a16="http://schemas.microsoft.com/office/drawing/2014/main" id="{3BB7B405-8688-554B-1D64-8F25F578A106}"/>
              </a:ext>
            </a:extLst>
          </p:cNvPr>
          <p:cNvSpPr>
            <a:spLocks noGrp="1"/>
          </p:cNvSpPr>
          <p:nvPr>
            <p:ph idx="1"/>
          </p:nvPr>
        </p:nvSpPr>
        <p:spPr/>
        <p:txBody>
          <a:bodyPr>
            <a:normAutofit lnSpcReduction="10000"/>
          </a:bodyPr>
          <a:lstStyle/>
          <a:p>
            <a:pPr algn="just"/>
            <a:r>
              <a:rPr lang="it-IT" b="1" dirty="0"/>
              <a:t>Fase amministrativa preliminare</a:t>
            </a:r>
          </a:p>
          <a:p>
            <a:pPr marL="457200" lvl="1" indent="0" algn="just">
              <a:buNone/>
            </a:pPr>
            <a:r>
              <a:rPr lang="it-IT" dirty="0"/>
              <a:t>Dopo il </a:t>
            </a:r>
            <a:r>
              <a:rPr lang="it-IT" dirty="0" err="1"/>
              <a:t>p.v.c</a:t>
            </a:r>
            <a:r>
              <a:rPr lang="it-IT" dirty="0"/>
              <a:t>. GdF è possibile presentare </a:t>
            </a:r>
            <a:r>
              <a:rPr lang="it-IT" b="1" dirty="0">
                <a:latin typeface="Inter"/>
              </a:rPr>
              <a:t>scritti difensivi</a:t>
            </a:r>
            <a:r>
              <a:rPr lang="it-IT" dirty="0">
                <a:latin typeface="Inter"/>
              </a:rPr>
              <a:t>, documenti e chiedere </a:t>
            </a:r>
            <a:r>
              <a:rPr lang="it-IT" b="1" dirty="0">
                <a:latin typeface="Inter"/>
              </a:rPr>
              <a:t>audizione</a:t>
            </a:r>
            <a:r>
              <a:rPr lang="it-IT" dirty="0">
                <a:latin typeface="Inter"/>
              </a:rPr>
              <a:t> al MEF (art. 18 l. 689/1981)</a:t>
            </a:r>
          </a:p>
          <a:p>
            <a:r>
              <a:rPr lang="it-IT" b="1" dirty="0"/>
              <a:t>Esito del procedimento amministrativo</a:t>
            </a:r>
            <a:endParaRPr lang="it-IT" dirty="0"/>
          </a:p>
          <a:p>
            <a:pPr marL="457200" lvl="1" indent="0">
              <a:buNone/>
            </a:pPr>
            <a:r>
              <a:rPr lang="it-IT" dirty="0"/>
              <a:t>All’esito dell’istruttoria (verbale GdF, difese, audizione) il </a:t>
            </a:r>
            <a:r>
              <a:rPr lang="it-IT" b="1" dirty="0"/>
              <a:t>MEF emette decreto sanzionatorio</a:t>
            </a:r>
            <a:r>
              <a:rPr lang="it-IT" dirty="0"/>
              <a:t>. </a:t>
            </a:r>
          </a:p>
          <a:p>
            <a:r>
              <a:rPr lang="it-IT" b="1" dirty="0"/>
              <a:t>Rimedio giurisdizionale</a:t>
            </a:r>
            <a:endParaRPr lang="it-IT" dirty="0"/>
          </a:p>
          <a:p>
            <a:pPr marL="457200" lvl="1" indent="0">
              <a:buNone/>
            </a:pPr>
            <a:r>
              <a:rPr lang="it-IT" dirty="0"/>
              <a:t>Contro il decreto MEF è proponibile </a:t>
            </a:r>
            <a:r>
              <a:rPr lang="it-IT" b="1" dirty="0"/>
              <a:t>opposizione</a:t>
            </a:r>
            <a:r>
              <a:rPr lang="it-IT" dirty="0"/>
              <a:t> davanti al </a:t>
            </a:r>
            <a:r>
              <a:rPr lang="it-IT" b="1" dirty="0"/>
              <a:t>Tribunale di Roma</a:t>
            </a:r>
            <a:r>
              <a:rPr lang="it-IT" dirty="0"/>
              <a:t>. </a:t>
            </a:r>
          </a:p>
          <a:p>
            <a:pPr marL="457200" lvl="1" indent="0">
              <a:buNone/>
            </a:pPr>
            <a:r>
              <a:rPr lang="it-IT" dirty="0"/>
              <a:t>Termine: </a:t>
            </a:r>
            <a:r>
              <a:rPr lang="it-IT" b="1" dirty="0"/>
              <a:t>30 giorni</a:t>
            </a:r>
            <a:r>
              <a:rPr lang="it-IT" dirty="0"/>
              <a:t> dalla notifica del decreto (art. 22 l. 689/1981; art. 6 d.lgs. 150/2011; art. 65, co. 5, d.lgs. 231/2007)</a:t>
            </a:r>
          </a:p>
          <a:p>
            <a:endParaRPr lang="it-IT" dirty="0"/>
          </a:p>
        </p:txBody>
      </p:sp>
      <p:sp>
        <p:nvSpPr>
          <p:cNvPr id="4" name="CasellaDiTesto 3">
            <a:extLst>
              <a:ext uri="{FF2B5EF4-FFF2-40B4-BE49-F238E27FC236}">
                <a16:creationId xmlns:a16="http://schemas.microsoft.com/office/drawing/2014/main" id="{70F06A57-82D2-8850-7893-24493EB62043}"/>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6CC99937-3C3E-1FF1-D5FC-F19E829FE1CD}"/>
              </a:ext>
            </a:extLst>
          </p:cNvPr>
          <p:cNvSpPr>
            <a:spLocks noGrp="1"/>
          </p:cNvSpPr>
          <p:nvPr>
            <p:ph type="sldNum" sz="quarter" idx="12"/>
          </p:nvPr>
        </p:nvSpPr>
        <p:spPr/>
        <p:txBody>
          <a:bodyPr/>
          <a:lstStyle/>
          <a:p>
            <a:fld id="{A634D4B2-ED5B-403B-8144-F992BFCADD81}" type="slidenum">
              <a:rPr lang="it-IT" smtClean="0">
                <a:solidFill>
                  <a:schemeClr val="tx1"/>
                </a:solidFill>
              </a:rPr>
              <a:pPr/>
              <a:t>26</a:t>
            </a:fld>
            <a:endParaRPr lang="it-IT" dirty="0">
              <a:solidFill>
                <a:schemeClr val="tx1"/>
              </a:solidFill>
            </a:endParaRPr>
          </a:p>
        </p:txBody>
      </p:sp>
    </p:spTree>
    <p:extLst>
      <p:ext uri="{BB962C8B-B14F-4D97-AF65-F5344CB8AC3E}">
        <p14:creationId xmlns:p14="http://schemas.microsoft.com/office/powerpoint/2010/main" val="42769386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94260C8-AD75-CB26-FFC5-BD9B058BE808}"/>
              </a:ext>
            </a:extLst>
          </p:cNvPr>
          <p:cNvSpPr>
            <a:spLocks noGrp="1"/>
          </p:cNvSpPr>
          <p:nvPr>
            <p:ph type="title"/>
          </p:nvPr>
        </p:nvSpPr>
        <p:spPr/>
        <p:txBody>
          <a:bodyPr>
            <a:normAutofit/>
          </a:bodyPr>
          <a:lstStyle/>
          <a:p>
            <a:pPr algn="ctr"/>
            <a:r>
              <a:rPr lang="it-IT" b="1"/>
              <a:t>Sentenza Corte d’Appello di Roma</a:t>
            </a:r>
            <a:br>
              <a:rPr lang="it-IT" b="1"/>
            </a:br>
            <a:r>
              <a:rPr lang="it-IT" b="1"/>
              <a:t>25 ottobre 2024, n. 6722</a:t>
            </a:r>
            <a:endParaRPr lang="it-IT"/>
          </a:p>
        </p:txBody>
      </p:sp>
      <p:sp>
        <p:nvSpPr>
          <p:cNvPr id="3" name="Segnaposto contenuto 2">
            <a:extLst>
              <a:ext uri="{FF2B5EF4-FFF2-40B4-BE49-F238E27FC236}">
                <a16:creationId xmlns:a16="http://schemas.microsoft.com/office/drawing/2014/main" id="{9DE94502-5F99-D57D-2882-3E2944A4723A}"/>
              </a:ext>
            </a:extLst>
          </p:cNvPr>
          <p:cNvSpPr>
            <a:spLocks noGrp="1"/>
          </p:cNvSpPr>
          <p:nvPr>
            <p:ph idx="1"/>
          </p:nvPr>
        </p:nvSpPr>
        <p:spPr/>
        <p:txBody>
          <a:bodyPr>
            <a:normAutofit fontScale="92500" lnSpcReduction="10000"/>
          </a:bodyPr>
          <a:lstStyle/>
          <a:p>
            <a:pPr marL="0" lvl="0" indent="0">
              <a:buNone/>
            </a:pPr>
            <a:r>
              <a:rPr lang="it-IT" b="1" dirty="0"/>
              <a:t>Fatti di causa e contestazioni:</a:t>
            </a:r>
            <a:endParaRPr lang="it-IT" dirty="0"/>
          </a:p>
          <a:p>
            <a:pPr marL="457200" lvl="1" indent="0" algn="just">
              <a:buNone/>
            </a:pPr>
            <a:r>
              <a:rPr lang="it-IT" b="1" dirty="0"/>
              <a:t>Verifica GdF (2017):</a:t>
            </a:r>
            <a:r>
              <a:rPr lang="it-IT" dirty="0"/>
              <a:t> Controllo antiriciclaggio presso uno studio legale su 5 incarichi legati a cause aventi ad oggetto il trasferimento di diritti reali su beni immobili.</a:t>
            </a:r>
          </a:p>
          <a:p>
            <a:pPr marL="457200" lvl="1" indent="0" algn="just">
              <a:buNone/>
            </a:pPr>
            <a:r>
              <a:rPr lang="it-IT" b="1" dirty="0"/>
              <a:t>Sanzione MEF:</a:t>
            </a:r>
            <a:r>
              <a:rPr lang="it-IT" dirty="0"/>
              <a:t> Irrogata sanzione di € 10.000 (ridotta dal Tribunale a € 5.000) per mancata conservazione della documentazione idonea all'adeguata verifica ex </a:t>
            </a:r>
            <a:r>
              <a:rPr lang="it-IT" dirty="0" err="1"/>
              <a:t>D.Lgs.</a:t>
            </a:r>
            <a:r>
              <a:rPr lang="it-IT" dirty="0"/>
              <a:t> 231/2007 (il legale non aveva conservato documentazione idonea alla identificazione sostenendo di aver fatto affidamento sulla conoscenza personale).</a:t>
            </a:r>
          </a:p>
          <a:p>
            <a:pPr marL="0" lvl="0" indent="0">
              <a:buNone/>
            </a:pPr>
            <a:r>
              <a:rPr lang="it-IT" b="1" dirty="0"/>
              <a:t>L'Esito in Appello:</a:t>
            </a:r>
            <a:endParaRPr lang="it-IT" dirty="0"/>
          </a:p>
          <a:p>
            <a:pPr marL="457200" lvl="1" indent="0">
              <a:buNone/>
            </a:pPr>
            <a:r>
              <a:rPr lang="it-IT" dirty="0"/>
              <a:t>La Corte di Appello accoglie il ricorso e </a:t>
            </a:r>
            <a:r>
              <a:rPr lang="it-IT" b="1" dirty="0"/>
              <a:t>annulla il decreto sanzionatorio</a:t>
            </a:r>
            <a:r>
              <a:rPr lang="it-IT" dirty="0"/>
              <a:t>.</a:t>
            </a:r>
          </a:p>
          <a:p>
            <a:pPr marL="457200" lvl="1" indent="0" algn="just">
              <a:buNone/>
            </a:pPr>
            <a:r>
              <a:rPr lang="it-IT" b="1" dirty="0"/>
              <a:t>Principio di Diritto:</a:t>
            </a:r>
            <a:r>
              <a:rPr lang="it-IT" dirty="0"/>
              <a:t> Riconosciuta la non applicabilità della disciplina al caso concreto poiché «</a:t>
            </a:r>
            <a:r>
              <a:rPr lang="it-IT" i="1" dirty="0"/>
              <a:t>le condotte contestate…e sanzionate …sono consistite nella prestazione di «attività di assistenza, difesa e rappresentanza del cliente in giudizio, svolte nell’ambito di controversie giudiziali"</a:t>
            </a:r>
            <a:endParaRPr lang="it-IT" dirty="0"/>
          </a:p>
          <a:p>
            <a:endParaRPr lang="it-IT" dirty="0"/>
          </a:p>
        </p:txBody>
      </p:sp>
      <p:sp>
        <p:nvSpPr>
          <p:cNvPr id="4" name="CasellaDiTesto 3">
            <a:extLst>
              <a:ext uri="{FF2B5EF4-FFF2-40B4-BE49-F238E27FC236}">
                <a16:creationId xmlns:a16="http://schemas.microsoft.com/office/drawing/2014/main" id="{8A4ED8CA-671A-0EED-F1CE-845AF3DDA73A}"/>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196E4600-AE00-842B-0F15-B3395FBB4597}"/>
              </a:ext>
            </a:extLst>
          </p:cNvPr>
          <p:cNvSpPr>
            <a:spLocks noGrp="1"/>
          </p:cNvSpPr>
          <p:nvPr>
            <p:ph type="sldNum" sz="quarter" idx="12"/>
          </p:nvPr>
        </p:nvSpPr>
        <p:spPr/>
        <p:txBody>
          <a:bodyPr/>
          <a:lstStyle/>
          <a:p>
            <a:fld id="{A634D4B2-ED5B-403B-8144-F992BFCADD81}" type="slidenum">
              <a:rPr lang="it-IT" smtClean="0">
                <a:solidFill>
                  <a:schemeClr val="tx1"/>
                </a:solidFill>
              </a:rPr>
              <a:pPr/>
              <a:t>27</a:t>
            </a:fld>
            <a:endParaRPr lang="it-IT" dirty="0">
              <a:solidFill>
                <a:schemeClr val="tx1"/>
              </a:solidFill>
            </a:endParaRPr>
          </a:p>
        </p:txBody>
      </p:sp>
    </p:spTree>
    <p:extLst>
      <p:ext uri="{BB962C8B-B14F-4D97-AF65-F5344CB8AC3E}">
        <p14:creationId xmlns:p14="http://schemas.microsoft.com/office/powerpoint/2010/main" val="4959025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55EA1DD-4E31-924C-B2FC-15E94060A68F}"/>
              </a:ext>
            </a:extLst>
          </p:cNvPr>
          <p:cNvSpPr>
            <a:spLocks noGrp="1"/>
          </p:cNvSpPr>
          <p:nvPr>
            <p:ph type="title"/>
          </p:nvPr>
        </p:nvSpPr>
        <p:spPr/>
        <p:txBody>
          <a:bodyPr/>
          <a:lstStyle/>
          <a:p>
            <a:pPr algn="ctr"/>
            <a:r>
              <a:rPr lang="it-IT" b="1"/>
              <a:t>Sentenza Corte d’Appello di Roma</a:t>
            </a:r>
            <a:br>
              <a:rPr lang="it-IT" b="1"/>
            </a:br>
            <a:r>
              <a:rPr lang="it-IT" b="1"/>
              <a:t> 25 ottobre 2024, n. 6722</a:t>
            </a:r>
            <a:endParaRPr lang="it-IT"/>
          </a:p>
        </p:txBody>
      </p:sp>
      <p:sp>
        <p:nvSpPr>
          <p:cNvPr id="3" name="Segnaposto contenuto 2">
            <a:extLst>
              <a:ext uri="{FF2B5EF4-FFF2-40B4-BE49-F238E27FC236}">
                <a16:creationId xmlns:a16="http://schemas.microsoft.com/office/drawing/2014/main" id="{224D0A03-A561-D200-C3CC-20FA8C735F73}"/>
              </a:ext>
            </a:extLst>
          </p:cNvPr>
          <p:cNvSpPr>
            <a:spLocks noGrp="1"/>
          </p:cNvSpPr>
          <p:nvPr>
            <p:ph idx="1"/>
          </p:nvPr>
        </p:nvSpPr>
        <p:spPr/>
        <p:txBody>
          <a:bodyPr>
            <a:normAutofit fontScale="85000" lnSpcReduction="20000"/>
          </a:bodyPr>
          <a:lstStyle/>
          <a:p>
            <a:pPr marL="0" lvl="0" indent="0">
              <a:buNone/>
            </a:pPr>
            <a:r>
              <a:rPr lang="it-IT" b="1"/>
              <a:t>Sostanziale continuità di disciplina (</a:t>
            </a:r>
            <a:r>
              <a:rPr lang="it-IT" b="1" err="1"/>
              <a:t>D.Lgs.</a:t>
            </a:r>
            <a:r>
              <a:rPr lang="it-IT" b="1"/>
              <a:t> 231/2007 e </a:t>
            </a:r>
            <a:r>
              <a:rPr lang="it-IT" b="1" err="1"/>
              <a:t>D.Lgs.</a:t>
            </a:r>
            <a:r>
              <a:rPr lang="it-IT" b="1"/>
              <a:t> 90/2017):</a:t>
            </a:r>
            <a:endParaRPr lang="it-IT"/>
          </a:p>
          <a:p>
            <a:pPr marL="457200" lvl="1" indent="0" algn="just">
              <a:buNone/>
            </a:pPr>
            <a:r>
              <a:rPr lang="it-IT"/>
              <a:t>La Corte rileva che </a:t>
            </a:r>
            <a:r>
              <a:rPr lang="it-IT" i="1"/>
              <a:t>"L’indicazione delle attività che comportano la qualità di professionista e l’applicazione della disciplina antiriciclaggio è rimasta sostanzialmente immutata nella successiva elencazione contenuta nell’art. 3, comma 4, lettera c), del d.lgs. n. 231 del 2007, modificato dal d.lgs. n. 90 del 2017"</a:t>
            </a:r>
            <a:r>
              <a:rPr lang="it-IT"/>
              <a:t>.</a:t>
            </a:r>
          </a:p>
          <a:p>
            <a:pPr marL="0" lvl="0" indent="0" algn="just">
              <a:buNone/>
            </a:pPr>
            <a:r>
              <a:rPr lang="it-IT" b="1"/>
              <a:t>Differenziazione dell'Avvocato rispetto ad altri soggetti:</a:t>
            </a:r>
            <a:endParaRPr lang="it-IT"/>
          </a:p>
          <a:p>
            <a:pPr marL="457200" lvl="1" indent="0" algn="just">
              <a:buNone/>
            </a:pPr>
            <a:r>
              <a:rPr lang="it-IT"/>
              <a:t>La sentenza evidenzia che </a:t>
            </a:r>
            <a:r>
              <a:rPr lang="it-IT" i="1"/>
              <a:t>"a differenza di altri soggetti obbligati, non tutte le attività svolte dall’avvocato rientrano in quelle che prevedono l’applicazione della normativa antiriciclaggio"</a:t>
            </a:r>
            <a:r>
              <a:rPr lang="it-IT"/>
              <a:t>.</a:t>
            </a:r>
          </a:p>
          <a:p>
            <a:pPr marL="0" lvl="0" indent="0" algn="just">
              <a:buNone/>
            </a:pPr>
            <a:r>
              <a:rPr lang="it-IT" b="1"/>
              <a:t>Regole Tecniche CNF:</a:t>
            </a:r>
            <a:endParaRPr lang="it-IT"/>
          </a:p>
          <a:p>
            <a:pPr marL="457200" lvl="1" indent="0" algn="just">
              <a:buNone/>
            </a:pPr>
            <a:r>
              <a:rPr lang="it-IT"/>
              <a:t>La Corte richiama anche la Regola tecnica n. 2 CNF (peraltro approvata nel 2019 mentre il legale aveva ricevuto l’incarico nel 2017), che esclude dagli obblighi antiriciclaggio </a:t>
            </a:r>
            <a:r>
              <a:rPr lang="it-IT" i="1"/>
              <a:t>"l’attività di assistenza, difesa e rappresentanza del cliente in giudizio avanti a qualsivoglia Autorità Giudiziaria o Arbitrale, ivi incluse la Mediazione </a:t>
            </a:r>
            <a:r>
              <a:rPr lang="it-IT" i="1" err="1"/>
              <a:t>D.Lgs.</a:t>
            </a:r>
            <a:r>
              <a:rPr lang="it-IT" i="1"/>
              <a:t> 28/2010 e la negoziazione assistita ex D.L. 12 settembre 2014 n. 132 e ogni attività a queste prodromica o conseguente, ivi comprese conciliazioni e transazioni"</a:t>
            </a:r>
            <a:r>
              <a:rPr lang="it-IT"/>
              <a:t>.</a:t>
            </a:r>
          </a:p>
          <a:p>
            <a:endParaRPr lang="it-IT"/>
          </a:p>
        </p:txBody>
      </p:sp>
      <p:sp>
        <p:nvSpPr>
          <p:cNvPr id="4" name="CasellaDiTesto 3">
            <a:extLst>
              <a:ext uri="{FF2B5EF4-FFF2-40B4-BE49-F238E27FC236}">
                <a16:creationId xmlns:a16="http://schemas.microsoft.com/office/drawing/2014/main" id="{2FF8480B-116A-378C-F627-BED0572C08FD}"/>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5B8AB784-A461-8706-306D-0709E493631F}"/>
              </a:ext>
            </a:extLst>
          </p:cNvPr>
          <p:cNvSpPr>
            <a:spLocks noGrp="1"/>
          </p:cNvSpPr>
          <p:nvPr>
            <p:ph type="sldNum" sz="quarter" idx="12"/>
          </p:nvPr>
        </p:nvSpPr>
        <p:spPr/>
        <p:txBody>
          <a:bodyPr/>
          <a:lstStyle/>
          <a:p>
            <a:fld id="{A634D4B2-ED5B-403B-8144-F992BFCADD81}" type="slidenum">
              <a:rPr lang="it-IT" smtClean="0">
                <a:solidFill>
                  <a:schemeClr val="tx1"/>
                </a:solidFill>
              </a:rPr>
              <a:pPr/>
              <a:t>28</a:t>
            </a:fld>
            <a:endParaRPr lang="it-IT" dirty="0">
              <a:solidFill>
                <a:schemeClr val="tx1"/>
              </a:solidFill>
            </a:endParaRPr>
          </a:p>
        </p:txBody>
      </p:sp>
    </p:spTree>
    <p:extLst>
      <p:ext uri="{BB962C8B-B14F-4D97-AF65-F5344CB8AC3E}">
        <p14:creationId xmlns:p14="http://schemas.microsoft.com/office/powerpoint/2010/main" val="15937631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B501022-88E4-124F-B0F2-D60B1315FE1F}"/>
              </a:ext>
            </a:extLst>
          </p:cNvPr>
          <p:cNvSpPr>
            <a:spLocks noGrp="1"/>
          </p:cNvSpPr>
          <p:nvPr>
            <p:ph type="title"/>
          </p:nvPr>
        </p:nvSpPr>
        <p:spPr/>
        <p:txBody>
          <a:bodyPr/>
          <a:lstStyle/>
          <a:p>
            <a:pPr algn="ctr"/>
            <a:r>
              <a:rPr lang="it-IT" b="1"/>
              <a:t>Sentenza Corte d’Appello di Roma</a:t>
            </a:r>
            <a:br>
              <a:rPr lang="it-IT" b="1"/>
            </a:br>
            <a:r>
              <a:rPr lang="it-IT" b="1"/>
              <a:t>25 ottobre 2024, n. 6722</a:t>
            </a:r>
            <a:endParaRPr lang="it-IT"/>
          </a:p>
        </p:txBody>
      </p:sp>
      <p:sp>
        <p:nvSpPr>
          <p:cNvPr id="3" name="Segnaposto contenuto 2">
            <a:extLst>
              <a:ext uri="{FF2B5EF4-FFF2-40B4-BE49-F238E27FC236}">
                <a16:creationId xmlns:a16="http://schemas.microsoft.com/office/drawing/2014/main" id="{979456D5-49E1-650F-143B-5615D40A5009}"/>
              </a:ext>
            </a:extLst>
          </p:cNvPr>
          <p:cNvSpPr>
            <a:spLocks noGrp="1"/>
          </p:cNvSpPr>
          <p:nvPr>
            <p:ph idx="1"/>
          </p:nvPr>
        </p:nvSpPr>
        <p:spPr/>
        <p:txBody>
          <a:bodyPr>
            <a:normAutofit fontScale="55000" lnSpcReduction="20000"/>
          </a:bodyPr>
          <a:lstStyle/>
          <a:p>
            <a:pPr marL="0" lvl="0" indent="0">
              <a:buNone/>
            </a:pPr>
            <a:r>
              <a:rPr lang="it-IT" sz="2900" b="1" dirty="0"/>
              <a:t>Rapporto di Strumentalità e Legal </a:t>
            </a:r>
            <a:r>
              <a:rPr lang="it-IT" sz="2900" b="1" dirty="0" err="1"/>
              <a:t>Privilege</a:t>
            </a:r>
            <a:r>
              <a:rPr lang="it-IT" sz="2900" b="1" dirty="0"/>
              <a:t>:</a:t>
            </a:r>
          </a:p>
          <a:p>
            <a:pPr marL="0" lvl="0" indent="0" algn="just">
              <a:buNone/>
            </a:pPr>
            <a:r>
              <a:rPr lang="it-IT" sz="2900" dirty="0"/>
              <a:t>	La Corte evidenzia il </a:t>
            </a:r>
            <a:r>
              <a:rPr lang="it-IT" sz="2900" i="1" dirty="0"/>
              <a:t>"rapporto di strumentalità tra la conoscenza approfondita del cliente e gli obblighi di segnalazione di operazioni sospette"</a:t>
            </a:r>
            <a:r>
              <a:rPr lang="it-IT" sz="2900" dirty="0"/>
              <a:t>, poiché </a:t>
            </a:r>
            <a:r>
              <a:rPr lang="it-IT" sz="2900" i="1" dirty="0"/>
              <a:t>"il contenuto informativo ricavabile attraverso l’adempimento dell’obbligo di adeguata verifica"</a:t>
            </a:r>
            <a:r>
              <a:rPr lang="it-IT" sz="2900" dirty="0"/>
              <a:t> assume </a:t>
            </a:r>
            <a:r>
              <a:rPr lang="it-IT" sz="2900" i="1" dirty="0"/>
              <a:t>"un ruolo fondamentale nella valutazione del carattere sospetto di un’operazione e del conseguente obbligo di segnalazione"</a:t>
            </a:r>
            <a:r>
              <a:rPr lang="it-IT" sz="2900" dirty="0"/>
              <a:t>.</a:t>
            </a:r>
          </a:p>
          <a:p>
            <a:pPr marL="0" lvl="0" indent="0">
              <a:buNone/>
            </a:pPr>
            <a:r>
              <a:rPr lang="it-IT" sz="2900" b="1" dirty="0"/>
              <a:t>Le Esenzioni di Legge ed i nessi con gli art. 24 Cost. e art. 6 L. 247/2012</a:t>
            </a:r>
          </a:p>
          <a:p>
            <a:pPr marL="0" indent="0">
              <a:buNone/>
            </a:pPr>
            <a:r>
              <a:rPr lang="it-IT" sz="2900" b="1" dirty="0"/>
              <a:t>Occorre rammentare l’articolo 6 L. 247/2012 (</a:t>
            </a:r>
            <a:r>
              <a:rPr lang="it-IT" sz="2900" b="1" i="1" dirty="0"/>
              <a:t>Segreto professionale )</a:t>
            </a:r>
            <a:endParaRPr lang="it-IT" sz="2900" dirty="0"/>
          </a:p>
          <a:p>
            <a:pPr marL="0" indent="0" algn="just">
              <a:buNone/>
            </a:pPr>
            <a:r>
              <a:rPr lang="it-IT" sz="2900" i="1" dirty="0"/>
              <a:t>	1. L'avvocato è tenuto verso terzi, nell'interesse della parte assistita, alla rigorosa osservanza del segreto professionale e del massimo riserbo sui fatti e sulle circostanze apprese nell'attività di rappresentanza e assistenza in giudizio, </a:t>
            </a:r>
            <a:r>
              <a:rPr lang="it-IT" sz="2900" i="1" dirty="0" err="1"/>
              <a:t>nonchè</a:t>
            </a:r>
            <a:r>
              <a:rPr lang="it-IT" sz="2900" i="1" dirty="0"/>
              <a:t> nello svolgimento dell'attività di consulenza legale e di assistenza stragiudiziale.</a:t>
            </a:r>
            <a:endParaRPr lang="it-IT" sz="2900" dirty="0"/>
          </a:p>
          <a:p>
            <a:pPr marL="0" indent="0" algn="just">
              <a:buNone/>
            </a:pPr>
            <a:r>
              <a:rPr lang="it-IT" sz="2900" i="1" dirty="0"/>
              <a:t>	2. Le disposizioni di cui al comma 1 si applicano anche nei confronti dei dipendenti e dei collaboratori anche occasionali dell'avvocato…omissis…</a:t>
            </a:r>
            <a:endParaRPr lang="it-IT" sz="2900" dirty="0"/>
          </a:p>
          <a:p>
            <a:pPr marL="0" indent="0" algn="just">
              <a:buNone/>
            </a:pPr>
            <a:r>
              <a:rPr lang="it-IT" sz="2900" i="1" dirty="0"/>
              <a:t>	3. L'avvocato, i suoi collaboratori e i dipendenti non possono essere obbligati a deporre nei procedimenti e nei giudizi di qualunque specie su ciò di cui siano venuti a conoscenza nell'esercizio della professione o </a:t>
            </a:r>
            <a:r>
              <a:rPr lang="it-IT" sz="2900" i="1" dirty="0" err="1"/>
              <a:t>dell'attivita'</a:t>
            </a:r>
            <a:r>
              <a:rPr lang="it-IT" sz="2900" i="1" dirty="0"/>
              <a:t> di collaborazione o in virtu' del rapporto di dipendenza, salvi i casi previsti dalla legge.</a:t>
            </a:r>
            <a:endParaRPr lang="it-IT" sz="2900" dirty="0"/>
          </a:p>
          <a:p>
            <a:pPr marL="0" indent="0">
              <a:buNone/>
            </a:pPr>
            <a:r>
              <a:rPr lang="it-IT" sz="2900" i="1" dirty="0"/>
              <a:t>	4. La violazione degli obblighi di cui al comma 1 costituisce illecito disciplinare. …omissis…</a:t>
            </a:r>
            <a:endParaRPr lang="it-IT" sz="2900" dirty="0"/>
          </a:p>
          <a:p>
            <a:endParaRPr lang="it-IT" dirty="0"/>
          </a:p>
        </p:txBody>
      </p:sp>
      <p:sp>
        <p:nvSpPr>
          <p:cNvPr id="4" name="CasellaDiTesto 3">
            <a:extLst>
              <a:ext uri="{FF2B5EF4-FFF2-40B4-BE49-F238E27FC236}">
                <a16:creationId xmlns:a16="http://schemas.microsoft.com/office/drawing/2014/main" id="{304E0D51-9879-12E5-1D14-26E1C1F78D2C}"/>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0168D683-29FA-D3DF-665C-F1E1C79DBFB9}"/>
              </a:ext>
            </a:extLst>
          </p:cNvPr>
          <p:cNvSpPr>
            <a:spLocks noGrp="1"/>
          </p:cNvSpPr>
          <p:nvPr>
            <p:ph type="sldNum" sz="quarter" idx="12"/>
          </p:nvPr>
        </p:nvSpPr>
        <p:spPr/>
        <p:txBody>
          <a:bodyPr/>
          <a:lstStyle/>
          <a:p>
            <a:fld id="{A634D4B2-ED5B-403B-8144-F992BFCADD81}" type="slidenum">
              <a:rPr lang="it-IT" smtClean="0">
                <a:solidFill>
                  <a:schemeClr val="tx1"/>
                </a:solidFill>
              </a:rPr>
              <a:pPr/>
              <a:t>29</a:t>
            </a:fld>
            <a:endParaRPr lang="it-IT" dirty="0">
              <a:solidFill>
                <a:schemeClr val="tx1"/>
              </a:solidFill>
            </a:endParaRPr>
          </a:p>
        </p:txBody>
      </p:sp>
    </p:spTree>
    <p:extLst>
      <p:ext uri="{BB962C8B-B14F-4D97-AF65-F5344CB8AC3E}">
        <p14:creationId xmlns:p14="http://schemas.microsoft.com/office/powerpoint/2010/main" val="37049037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AD01757-9967-2D5D-9FEF-D0279779BB25}"/>
              </a:ext>
            </a:extLst>
          </p:cNvPr>
          <p:cNvSpPr>
            <a:spLocks noGrp="1"/>
          </p:cNvSpPr>
          <p:nvPr>
            <p:ph type="title"/>
          </p:nvPr>
        </p:nvSpPr>
        <p:spPr/>
        <p:txBody>
          <a:bodyPr>
            <a:normAutofit/>
          </a:bodyPr>
          <a:lstStyle/>
          <a:p>
            <a:pPr algn="ctr"/>
            <a:r>
              <a:rPr lang="it-IT" b="1"/>
              <a:t>Sentenza Corte d’Appello di Roma</a:t>
            </a:r>
            <a:br>
              <a:rPr lang="it-IT" b="1"/>
            </a:br>
            <a:r>
              <a:rPr lang="it-IT" b="1"/>
              <a:t> 25 ottobre 2024, n. 6722</a:t>
            </a:r>
            <a:endParaRPr lang="it-IT"/>
          </a:p>
        </p:txBody>
      </p:sp>
      <p:sp>
        <p:nvSpPr>
          <p:cNvPr id="3" name="Segnaposto contenuto 2">
            <a:extLst>
              <a:ext uri="{FF2B5EF4-FFF2-40B4-BE49-F238E27FC236}">
                <a16:creationId xmlns:a16="http://schemas.microsoft.com/office/drawing/2014/main" id="{22FA24E2-7B3C-2C92-03C7-F5A61AD0CE3A}"/>
              </a:ext>
            </a:extLst>
          </p:cNvPr>
          <p:cNvSpPr>
            <a:spLocks noGrp="1"/>
          </p:cNvSpPr>
          <p:nvPr>
            <p:ph idx="1"/>
          </p:nvPr>
        </p:nvSpPr>
        <p:spPr/>
        <p:txBody>
          <a:bodyPr>
            <a:normAutofit fontScale="77500" lnSpcReduction="20000"/>
          </a:bodyPr>
          <a:lstStyle/>
          <a:p>
            <a:pPr marL="457200" lvl="1" indent="0" algn="just">
              <a:buNone/>
            </a:pPr>
            <a:r>
              <a:rPr lang="it-IT"/>
              <a:t>La Corte richiama espressamente le esenzioni del </a:t>
            </a:r>
            <a:r>
              <a:rPr lang="it-IT" err="1"/>
              <a:t>Dl.vo</a:t>
            </a:r>
            <a:r>
              <a:rPr lang="it-IT"/>
              <a:t> 231/2007 (nel testo antecedente alle modifiche del 2017) ed oggi così disciplinate:</a:t>
            </a:r>
          </a:p>
          <a:p>
            <a:pPr marL="457200" lvl="1" indent="0" algn="just">
              <a:buNone/>
            </a:pPr>
            <a:endParaRPr lang="it-IT"/>
          </a:p>
          <a:p>
            <a:pPr lvl="1" algn="just"/>
            <a:r>
              <a:rPr lang="it-IT" b="1"/>
              <a:t>Esenzione Segnalazione SOS (Art. 35, c. 5):</a:t>
            </a:r>
            <a:r>
              <a:rPr lang="it-IT"/>
              <a:t> </a:t>
            </a:r>
            <a:r>
              <a:rPr lang="it-IT" i="1"/>
              <a:t>"L'obbligo di segnalazione delle operazioni sospette non si applica ai professionisti per le informazioni che essi ricevono da un loro cliente o ottengono riguardo allo stesso nel corso dell'esame della posizione giuridica o dell'espletamento dei compiti di difesa o di rappresentanza del medesimo in un procedimento innanzi a un'autorità giudiziaria o in relazione a tale procedimento [...] ove tali informazioni siano ricevute o ottenute prima, durante o dopo il procedimento stesso"</a:t>
            </a:r>
            <a:r>
              <a:rPr lang="it-IT"/>
              <a:t>.</a:t>
            </a:r>
          </a:p>
          <a:p>
            <a:pPr lvl="1" algn="just"/>
            <a:r>
              <a:rPr lang="it-IT" b="1"/>
              <a:t>Esonero Obbligo di Astensione (Art. 42, c. 3):</a:t>
            </a:r>
            <a:r>
              <a:rPr lang="it-IT"/>
              <a:t> </a:t>
            </a:r>
            <a:r>
              <a:rPr lang="it-IT" i="1"/>
              <a:t>"I professionisti sono esonerati dall'obbligo di cui al comma 1, limitatamente ai casi in cui esaminano la posizione giuridica del loro cliente o espletano compiti di difesa o di rappresentanza del cliente in un procedimento innanzi a un'autorità giudiziaria o in relazione a tale procedimento, compresa la consulenza sull'eventualità di intentarlo o evitarlo"</a:t>
            </a:r>
            <a:r>
              <a:rPr lang="it-IT"/>
              <a:t>. </a:t>
            </a:r>
          </a:p>
          <a:p>
            <a:pPr lvl="1" algn="just"/>
            <a:r>
              <a:rPr lang="it-IT" b="1"/>
              <a:t>Esonero Adeguata Verifica (Art. 18, c. 4):</a:t>
            </a:r>
            <a:r>
              <a:rPr lang="it-IT"/>
              <a:t> </a:t>
            </a:r>
            <a:r>
              <a:rPr lang="it-IT" i="1"/>
              <a:t>"fermi gli obblighi di identificazione, i professionisti, limitatamente ai casi in cui esaminano la posizione giuridica del loro cliente o espletano compiti di difesa o di rappresentanza del cliente [...] sono esonerati dall'obbligo di verifica dell'identità del cliente e del titolare effettivo fino al momento del conferimento dell'incarico"</a:t>
            </a:r>
            <a:r>
              <a:rPr lang="it-IT"/>
              <a:t>.</a:t>
            </a:r>
          </a:p>
          <a:p>
            <a:endParaRPr lang="it-IT"/>
          </a:p>
        </p:txBody>
      </p:sp>
      <p:sp>
        <p:nvSpPr>
          <p:cNvPr id="4" name="CasellaDiTesto 3">
            <a:extLst>
              <a:ext uri="{FF2B5EF4-FFF2-40B4-BE49-F238E27FC236}">
                <a16:creationId xmlns:a16="http://schemas.microsoft.com/office/drawing/2014/main" id="{83264B61-31B1-3569-F039-57C2E32B00FD}"/>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8EF4C884-0DE1-6006-C1BB-0980D304B126}"/>
              </a:ext>
            </a:extLst>
          </p:cNvPr>
          <p:cNvSpPr>
            <a:spLocks noGrp="1"/>
          </p:cNvSpPr>
          <p:nvPr>
            <p:ph type="sldNum" sz="quarter" idx="12"/>
          </p:nvPr>
        </p:nvSpPr>
        <p:spPr/>
        <p:txBody>
          <a:bodyPr/>
          <a:lstStyle/>
          <a:p>
            <a:fld id="{A634D4B2-ED5B-403B-8144-F992BFCADD81}" type="slidenum">
              <a:rPr lang="it-IT" smtClean="0">
                <a:solidFill>
                  <a:schemeClr val="tx1"/>
                </a:solidFill>
              </a:rPr>
              <a:pPr/>
              <a:t>30</a:t>
            </a:fld>
            <a:endParaRPr lang="it-IT" dirty="0">
              <a:solidFill>
                <a:schemeClr val="tx1"/>
              </a:solidFill>
            </a:endParaRPr>
          </a:p>
        </p:txBody>
      </p:sp>
    </p:spTree>
    <p:extLst>
      <p:ext uri="{BB962C8B-B14F-4D97-AF65-F5344CB8AC3E}">
        <p14:creationId xmlns:p14="http://schemas.microsoft.com/office/powerpoint/2010/main" val="3820608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401CD1A-AC5B-38D7-556A-F8B689AEC01D}"/>
              </a:ext>
            </a:extLst>
          </p:cNvPr>
          <p:cNvSpPr>
            <a:spLocks noGrp="1"/>
          </p:cNvSpPr>
          <p:nvPr>
            <p:ph type="title"/>
          </p:nvPr>
        </p:nvSpPr>
        <p:spPr/>
        <p:txBody>
          <a:bodyPr>
            <a:normAutofit/>
          </a:bodyPr>
          <a:lstStyle/>
          <a:p>
            <a:pPr algn="ctr"/>
            <a:r>
              <a:rPr lang="it-IT" b="1"/>
              <a:t>Sentenza Corte d’Appello di Roma</a:t>
            </a:r>
            <a:br>
              <a:rPr lang="it-IT" b="1"/>
            </a:br>
            <a:r>
              <a:rPr lang="it-IT" b="1"/>
              <a:t> 25 ottobre 2024 n. 6683</a:t>
            </a:r>
            <a:endParaRPr lang="it-IT"/>
          </a:p>
        </p:txBody>
      </p:sp>
      <p:sp>
        <p:nvSpPr>
          <p:cNvPr id="3" name="Segnaposto contenuto 2">
            <a:extLst>
              <a:ext uri="{FF2B5EF4-FFF2-40B4-BE49-F238E27FC236}">
                <a16:creationId xmlns:a16="http://schemas.microsoft.com/office/drawing/2014/main" id="{B869D939-2D8C-158A-FD68-FBA33F719D11}"/>
              </a:ext>
            </a:extLst>
          </p:cNvPr>
          <p:cNvSpPr>
            <a:spLocks noGrp="1"/>
          </p:cNvSpPr>
          <p:nvPr>
            <p:ph idx="1"/>
          </p:nvPr>
        </p:nvSpPr>
        <p:spPr/>
        <p:txBody>
          <a:bodyPr>
            <a:normAutofit fontScale="92500" lnSpcReduction="20000"/>
          </a:bodyPr>
          <a:lstStyle/>
          <a:p>
            <a:pPr marL="0" lvl="0" indent="0">
              <a:buNone/>
            </a:pPr>
            <a:r>
              <a:rPr lang="it-IT" b="1"/>
              <a:t>Fatti di Causa e contestazioni:</a:t>
            </a:r>
            <a:endParaRPr lang="it-IT"/>
          </a:p>
          <a:p>
            <a:pPr marL="457200" lvl="1" indent="0" algn="just">
              <a:buNone/>
            </a:pPr>
            <a:r>
              <a:rPr lang="it-IT" b="1"/>
              <a:t>Oggetto:</a:t>
            </a:r>
            <a:r>
              <a:rPr lang="it-IT"/>
              <a:t> Sanzione MEF a un avvocato per presunta violazione degli obblighi di adeguata verifica ex </a:t>
            </a:r>
            <a:r>
              <a:rPr lang="it-IT" err="1"/>
              <a:t>D.Lgs.</a:t>
            </a:r>
            <a:r>
              <a:rPr lang="it-IT"/>
              <a:t> 231/2007 relativamente a una transazione da € 18.000 tra la società assistita e un suo collaboratore.</a:t>
            </a:r>
          </a:p>
          <a:p>
            <a:pPr marL="457200" lvl="1" indent="0" algn="just">
              <a:buNone/>
            </a:pPr>
            <a:r>
              <a:rPr lang="it-IT" b="1"/>
              <a:t>Ruolo del Legale:</a:t>
            </a:r>
            <a:r>
              <a:rPr lang="it-IT"/>
              <a:t> L'avvocato aveva </a:t>
            </a:r>
            <a:r>
              <a:rPr lang="it-IT" i="1"/>
              <a:t>"partecipato"</a:t>
            </a:r>
            <a:r>
              <a:rPr lang="it-IT"/>
              <a:t> alla transazione </a:t>
            </a:r>
            <a:r>
              <a:rPr lang="it-IT" i="1"/>
              <a:t>"in termini di mera sottoscrizione ai fini di autentica e rinuncia alla solidarietà"</a:t>
            </a:r>
            <a:r>
              <a:rPr lang="it-IT"/>
              <a:t> professionale.</a:t>
            </a:r>
          </a:p>
          <a:p>
            <a:pPr marL="457200" lvl="1" indent="0" algn="just">
              <a:buNone/>
            </a:pPr>
            <a:r>
              <a:rPr lang="it-IT" b="1"/>
              <a:t>Decisione di 1° Grado:</a:t>
            </a:r>
            <a:r>
              <a:rPr lang="it-IT"/>
              <a:t> Il Tribunale di Roma conferma la violazione (omessa identificazione del cliente in operazione sopra la soglia di € 15.000), riducendo solo la sanzione.</a:t>
            </a:r>
          </a:p>
          <a:p>
            <a:pPr marL="0" lvl="0" indent="0">
              <a:buNone/>
            </a:pPr>
            <a:r>
              <a:rPr lang="it-IT" b="1"/>
              <a:t>La Decisione d'Appello:</a:t>
            </a:r>
            <a:endParaRPr lang="it-IT"/>
          </a:p>
          <a:p>
            <a:pPr marL="457200" lvl="1" indent="0" algn="just">
              <a:buNone/>
            </a:pPr>
            <a:r>
              <a:rPr lang="it-IT"/>
              <a:t>La Corte accoglie il ricorso e </a:t>
            </a:r>
            <a:r>
              <a:rPr lang="it-IT" b="1"/>
              <a:t>annulla la sanzione</a:t>
            </a:r>
            <a:r>
              <a:rPr lang="it-IT"/>
              <a:t> (spese compensate).</a:t>
            </a:r>
          </a:p>
          <a:p>
            <a:pPr marL="457200" lvl="1" indent="0" algn="just">
              <a:buNone/>
            </a:pPr>
            <a:r>
              <a:rPr lang="it-IT" b="1"/>
              <a:t>Qualificazione della Transazione:</a:t>
            </a:r>
            <a:r>
              <a:rPr lang="it-IT"/>
              <a:t> La transazione, in quanto diretta a definire o prevenire una lite (art. 1965 c.c.), rientra nell'attività latamente «contenziosa» ed è estranea agli atti di </a:t>
            </a:r>
            <a:r>
              <a:rPr lang="it-IT" i="1"/>
              <a:t>"costituzione, gestione o amministrazione di società"</a:t>
            </a:r>
            <a:r>
              <a:rPr lang="it-IT"/>
              <a:t>.</a:t>
            </a:r>
          </a:p>
        </p:txBody>
      </p:sp>
      <p:sp>
        <p:nvSpPr>
          <p:cNvPr id="4" name="CasellaDiTesto 3">
            <a:extLst>
              <a:ext uri="{FF2B5EF4-FFF2-40B4-BE49-F238E27FC236}">
                <a16:creationId xmlns:a16="http://schemas.microsoft.com/office/drawing/2014/main" id="{765909AA-98AE-554A-5376-DD3CDC415803}"/>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3CC95C5C-A860-B914-F934-0CC59182F115}"/>
              </a:ext>
            </a:extLst>
          </p:cNvPr>
          <p:cNvSpPr>
            <a:spLocks noGrp="1"/>
          </p:cNvSpPr>
          <p:nvPr>
            <p:ph type="sldNum" sz="quarter" idx="12"/>
          </p:nvPr>
        </p:nvSpPr>
        <p:spPr/>
        <p:txBody>
          <a:bodyPr/>
          <a:lstStyle/>
          <a:p>
            <a:fld id="{A634D4B2-ED5B-403B-8144-F992BFCADD81}" type="slidenum">
              <a:rPr lang="it-IT" smtClean="0">
                <a:solidFill>
                  <a:schemeClr val="tx1"/>
                </a:solidFill>
              </a:rPr>
              <a:pPr/>
              <a:t>31</a:t>
            </a:fld>
            <a:endParaRPr lang="it-IT" dirty="0">
              <a:solidFill>
                <a:schemeClr val="tx1"/>
              </a:solidFill>
            </a:endParaRPr>
          </a:p>
        </p:txBody>
      </p:sp>
    </p:spTree>
    <p:extLst>
      <p:ext uri="{BB962C8B-B14F-4D97-AF65-F5344CB8AC3E}">
        <p14:creationId xmlns:p14="http://schemas.microsoft.com/office/powerpoint/2010/main" val="22027868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A9BA730-2524-C5EE-DE58-1E8C9EEAE365}"/>
              </a:ext>
            </a:extLst>
          </p:cNvPr>
          <p:cNvSpPr>
            <a:spLocks noGrp="1"/>
          </p:cNvSpPr>
          <p:nvPr>
            <p:ph type="title"/>
          </p:nvPr>
        </p:nvSpPr>
        <p:spPr/>
        <p:txBody>
          <a:bodyPr/>
          <a:lstStyle/>
          <a:p>
            <a:pPr algn="ctr"/>
            <a:r>
              <a:rPr lang="it-IT" b="1"/>
              <a:t>Sentenza Corte d’Appello di Roma</a:t>
            </a:r>
            <a:br>
              <a:rPr lang="it-IT" b="1"/>
            </a:br>
            <a:r>
              <a:rPr lang="it-IT" b="1"/>
              <a:t> 25 ottobre 2024 n. 6683</a:t>
            </a:r>
            <a:endParaRPr lang="it-IT"/>
          </a:p>
        </p:txBody>
      </p:sp>
      <p:sp>
        <p:nvSpPr>
          <p:cNvPr id="3" name="Segnaposto contenuto 2">
            <a:extLst>
              <a:ext uri="{FF2B5EF4-FFF2-40B4-BE49-F238E27FC236}">
                <a16:creationId xmlns:a16="http://schemas.microsoft.com/office/drawing/2014/main" id="{84CC2731-E959-E001-5510-92952F318B0F}"/>
              </a:ext>
            </a:extLst>
          </p:cNvPr>
          <p:cNvSpPr>
            <a:spLocks noGrp="1"/>
          </p:cNvSpPr>
          <p:nvPr>
            <p:ph idx="1"/>
          </p:nvPr>
        </p:nvSpPr>
        <p:spPr/>
        <p:txBody>
          <a:bodyPr>
            <a:normAutofit fontScale="62500" lnSpcReduction="20000"/>
          </a:bodyPr>
          <a:lstStyle/>
          <a:p>
            <a:pPr marL="0" lvl="0" indent="0">
              <a:buNone/>
            </a:pPr>
            <a:r>
              <a:rPr lang="it-IT" sz="2600" b="1"/>
              <a:t>Interpretazione Sistematica e Principi Generali:</a:t>
            </a:r>
            <a:endParaRPr lang="it-IT" sz="2600"/>
          </a:p>
          <a:p>
            <a:pPr marL="457200" lvl="1" indent="0" algn="just">
              <a:buNone/>
            </a:pPr>
            <a:r>
              <a:rPr lang="it-IT" sz="2600"/>
              <a:t>La Corte evidenzia che </a:t>
            </a:r>
            <a:r>
              <a:rPr lang="it-IT" sz="2600" i="1"/>
              <a:t>"la portata della disposizione, ed in generale degli obblighi di adeguata verifica gravanti sul professionista, non può non essere esaminata alla luce dei principi generali sottesi alla normativa antiriciclaggio di cui al d.lgs. n. 231 del 2007"</a:t>
            </a:r>
            <a:r>
              <a:rPr lang="it-IT" sz="2600"/>
              <a:t>.</a:t>
            </a:r>
          </a:p>
          <a:p>
            <a:pPr marL="457200" lvl="1" indent="0" algn="just">
              <a:buNone/>
            </a:pPr>
            <a:r>
              <a:rPr lang="it-IT" sz="2600"/>
              <a:t>Viene ribadito </a:t>
            </a:r>
            <a:r>
              <a:rPr lang="it-IT" sz="2600" i="1"/>
              <a:t>"il rapporto di strumentalità tra la conoscenza approfondita del cliente e gli obblighi di segnalazione di operazioni sospette"</a:t>
            </a:r>
            <a:r>
              <a:rPr lang="it-IT" sz="2600"/>
              <a:t>.</a:t>
            </a:r>
          </a:p>
          <a:p>
            <a:pPr marL="0" lvl="0" indent="0">
              <a:buNone/>
            </a:pPr>
            <a:r>
              <a:rPr lang="it-IT" sz="2600" b="1"/>
              <a:t>Esonero dell'Attività Difensiva e Prodromica:</a:t>
            </a:r>
            <a:endParaRPr lang="it-IT" sz="2600"/>
          </a:p>
          <a:p>
            <a:pPr marL="457200" lvl="1" indent="0" algn="just">
              <a:buNone/>
            </a:pPr>
            <a:r>
              <a:rPr lang="it-IT" sz="2600"/>
              <a:t>Si sottolinea che </a:t>
            </a:r>
            <a:r>
              <a:rPr lang="it-IT" sz="2600" i="1"/>
              <a:t>"già nel vigore della precedente normativa, la portata dell’obbligo di adeguata verifica nel contesto della prevenzione del rischio di riciclaggio poteva essere letta anche alla luce della portata esimente che la normativa dell’epoca ascriveva all’attività svolta dai professionisti ex art. 12 lett. c) (tra cui gli avvocati) nell’ambito di un’attività difensiva giudiziaria"</a:t>
            </a:r>
            <a:r>
              <a:rPr lang="it-IT" sz="2600"/>
              <a:t>.</a:t>
            </a:r>
          </a:p>
          <a:p>
            <a:pPr marL="457200" lvl="1" indent="0" algn="just">
              <a:buNone/>
            </a:pPr>
            <a:r>
              <a:rPr lang="it-IT" sz="2600" b="1"/>
              <a:t>Principio di Diritto:</a:t>
            </a:r>
            <a:r>
              <a:rPr lang="it-IT" sz="2600"/>
              <a:t> La Corte conclude che </a:t>
            </a:r>
            <a:r>
              <a:rPr lang="it-IT" sz="2600" i="1"/>
              <a:t>"l’espletamento di un’attività difensiva in senso tecnico, anche nella sua fase prodromica di consulenza legale tesa ad avviare o ad evitare un contenzioso, non soggiaceva all’obbligo di adeguata verifica gravante sugli avvocati nel compimento delle attività di cui all’art. 12 lett. c) (vigente al tempo)"</a:t>
            </a:r>
            <a:r>
              <a:rPr lang="it-IT" sz="2600"/>
              <a:t>. </a:t>
            </a:r>
          </a:p>
          <a:p>
            <a:pPr marL="457200" lvl="1" indent="0" algn="just">
              <a:buNone/>
            </a:pPr>
            <a:r>
              <a:rPr lang="it-IT" sz="2600" i="1"/>
              <a:t>Nel caso di specie, l’atto in contestazione risulta una transazione intercorsa con un collaboratore della società cliente dell’odierno appellante per la risoluzione di una contesa di natura contrattuale. </a:t>
            </a:r>
          </a:p>
          <a:p>
            <a:pPr marL="457200" lvl="1" indent="0" algn="just">
              <a:buNone/>
            </a:pPr>
            <a:r>
              <a:rPr lang="it-IT" sz="2600" i="1"/>
              <a:t>Invero, il negozio transattivo, in quanto contratto con il quale le parti, facendosi reciproche concessioni, pongono fine ad una lite già incominciata o prevengono una lite che può sorgere tra loro (art. 1965 cc), si presenta, in linea di principio, come riconducibile ad un quadro di attività contenziosa pendente o potenzialmente tale</a:t>
            </a:r>
            <a:r>
              <a:rPr lang="it-IT" sz="2600"/>
              <a:t>.”</a:t>
            </a:r>
          </a:p>
          <a:p>
            <a:pPr lvl="1" algn="just"/>
            <a:endParaRPr lang="it-IT"/>
          </a:p>
        </p:txBody>
      </p:sp>
      <p:sp>
        <p:nvSpPr>
          <p:cNvPr id="4" name="CasellaDiTesto 3">
            <a:extLst>
              <a:ext uri="{FF2B5EF4-FFF2-40B4-BE49-F238E27FC236}">
                <a16:creationId xmlns:a16="http://schemas.microsoft.com/office/drawing/2014/main" id="{54E5DAA6-07FD-8E18-D972-99535596FDD3}"/>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F9ED58A6-53F4-315F-428B-6A7A3AFAB211}"/>
              </a:ext>
            </a:extLst>
          </p:cNvPr>
          <p:cNvSpPr>
            <a:spLocks noGrp="1"/>
          </p:cNvSpPr>
          <p:nvPr>
            <p:ph type="sldNum" sz="quarter" idx="12"/>
          </p:nvPr>
        </p:nvSpPr>
        <p:spPr/>
        <p:txBody>
          <a:bodyPr/>
          <a:lstStyle/>
          <a:p>
            <a:fld id="{A634D4B2-ED5B-403B-8144-F992BFCADD81}" type="slidenum">
              <a:rPr lang="it-IT" smtClean="0">
                <a:solidFill>
                  <a:schemeClr val="tx1"/>
                </a:solidFill>
              </a:rPr>
              <a:pPr/>
              <a:t>32</a:t>
            </a:fld>
            <a:endParaRPr lang="it-IT" dirty="0">
              <a:solidFill>
                <a:schemeClr val="tx1"/>
              </a:solidFill>
            </a:endParaRPr>
          </a:p>
        </p:txBody>
      </p:sp>
    </p:spTree>
    <p:extLst>
      <p:ext uri="{BB962C8B-B14F-4D97-AF65-F5344CB8AC3E}">
        <p14:creationId xmlns:p14="http://schemas.microsoft.com/office/powerpoint/2010/main" val="2165639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40BA9C-71C0-8C77-9F68-B882093CF1E6}"/>
              </a:ext>
            </a:extLst>
          </p:cNvPr>
          <p:cNvSpPr>
            <a:spLocks noGrp="1"/>
          </p:cNvSpPr>
          <p:nvPr>
            <p:ph type="title"/>
          </p:nvPr>
        </p:nvSpPr>
        <p:spPr/>
        <p:txBody>
          <a:bodyPr>
            <a:normAutofit/>
          </a:bodyPr>
          <a:lstStyle/>
          <a:p>
            <a:pPr algn="ctr"/>
            <a:r>
              <a:rPr lang="it-IT" b="1" dirty="0"/>
              <a:t>Riflessioni a margine della sentenza Corte d’Appello di Roma 25 ottobre 2024 n. 6683</a:t>
            </a:r>
            <a:endParaRPr lang="it-IT" dirty="0"/>
          </a:p>
        </p:txBody>
      </p:sp>
      <p:sp>
        <p:nvSpPr>
          <p:cNvPr id="3" name="Segnaposto contenuto 2">
            <a:extLst>
              <a:ext uri="{FF2B5EF4-FFF2-40B4-BE49-F238E27FC236}">
                <a16:creationId xmlns:a16="http://schemas.microsoft.com/office/drawing/2014/main" id="{D6B60B95-DBF3-A7DA-84CC-65DBF01E595A}"/>
              </a:ext>
            </a:extLst>
          </p:cNvPr>
          <p:cNvSpPr>
            <a:spLocks noGrp="1"/>
          </p:cNvSpPr>
          <p:nvPr>
            <p:ph idx="1"/>
          </p:nvPr>
        </p:nvSpPr>
        <p:spPr/>
        <p:txBody>
          <a:bodyPr>
            <a:normAutofit fontScale="85000" lnSpcReduction="20000"/>
          </a:bodyPr>
          <a:lstStyle/>
          <a:p>
            <a:pPr marL="0" lvl="0" indent="0">
              <a:buNone/>
            </a:pPr>
            <a:r>
              <a:rPr lang="it-IT" b="1"/>
              <a:t>L'Obiter Dictum della Corte:</a:t>
            </a:r>
            <a:endParaRPr lang="it-IT"/>
          </a:p>
          <a:p>
            <a:pPr lvl="1" algn="just"/>
            <a:r>
              <a:rPr lang="it-IT"/>
              <a:t>La sentenza introduce un'importante precisazione: </a:t>
            </a:r>
            <a:r>
              <a:rPr lang="it-IT" i="1"/>
              <a:t>"Pur ammettendo che in astratto una transazione possa assumere contenuto gestionale o essere funzionale a operazioni sospette, nel caso concreto non emergono elementi che la connotino come atto di gestione o amministrazione della società"</a:t>
            </a:r>
            <a:r>
              <a:rPr lang="it-IT"/>
              <a:t>.</a:t>
            </a:r>
          </a:p>
          <a:p>
            <a:pPr marL="0" lvl="0" indent="0">
              <a:buNone/>
            </a:pPr>
            <a:r>
              <a:rPr lang="it-IT" b="1"/>
              <a:t>La Cartina di Tornasole (genuinità dell’atto e presidio anti-elusivo):</a:t>
            </a:r>
            <a:endParaRPr lang="it-IT"/>
          </a:p>
          <a:p>
            <a:pPr lvl="1" algn="just"/>
            <a:r>
              <a:rPr lang="it-IT"/>
              <a:t>Occorre sempre verificare le circostanze concrete per accertare la reale funzione del negozio: il </a:t>
            </a:r>
            <a:r>
              <a:rPr lang="it-IT" i="1" err="1"/>
              <a:t>legal</a:t>
            </a:r>
            <a:r>
              <a:rPr lang="it-IT" i="1"/>
              <a:t> </a:t>
            </a:r>
            <a:r>
              <a:rPr lang="it-IT" i="1" err="1"/>
              <a:t>privilege</a:t>
            </a:r>
            <a:r>
              <a:rPr lang="it-IT"/>
              <a:t> non deve diventare uno strumento di elusione della disciplina antiriciclaggio.</a:t>
            </a:r>
          </a:p>
          <a:p>
            <a:pPr marL="0" lvl="0" indent="0">
              <a:buNone/>
            </a:pPr>
            <a:r>
              <a:rPr lang="it-IT" b="1"/>
              <a:t>L'Obbligo Incondizionato di Adeguata Verifica (Art. 17, c. 2 </a:t>
            </a:r>
            <a:r>
              <a:rPr lang="it-IT" b="1" err="1"/>
              <a:t>D.Lgs.</a:t>
            </a:r>
            <a:r>
              <a:rPr lang="it-IT" b="1"/>
              <a:t> 231/2007):</a:t>
            </a:r>
            <a:endParaRPr lang="it-IT"/>
          </a:p>
          <a:p>
            <a:pPr lvl="1" algn="just"/>
            <a:r>
              <a:rPr lang="it-IT"/>
              <a:t>Resta fermo che </a:t>
            </a:r>
            <a:r>
              <a:rPr lang="it-IT" i="1"/>
              <a:t>"I soggetti obbligati procedono, in ogni caso, all'adeguata verifica del cliente e del titolare effettivo: a) quando vi è sospetto di riciclaggio o di finanziamento del terrorismo, indipendentemente da qualsiasi deroga, esenzione o soglia applicabile; b) quando vi sono dubbi sulla veridicità o sull'adeguatezza dei dati precedentemente ottenuti ai fini dell'identificazione"</a:t>
            </a:r>
            <a:r>
              <a:rPr lang="it-IT"/>
              <a:t>. </a:t>
            </a:r>
          </a:p>
        </p:txBody>
      </p:sp>
      <p:sp>
        <p:nvSpPr>
          <p:cNvPr id="4" name="CasellaDiTesto 3">
            <a:extLst>
              <a:ext uri="{FF2B5EF4-FFF2-40B4-BE49-F238E27FC236}">
                <a16:creationId xmlns:a16="http://schemas.microsoft.com/office/drawing/2014/main" id="{C3DDCD75-5AB6-AC8A-50AD-E2D08DC618D3}"/>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0E7726D5-6E9B-D85F-648F-1753B0561EEB}"/>
              </a:ext>
            </a:extLst>
          </p:cNvPr>
          <p:cNvSpPr>
            <a:spLocks noGrp="1"/>
          </p:cNvSpPr>
          <p:nvPr>
            <p:ph type="sldNum" sz="quarter" idx="12"/>
          </p:nvPr>
        </p:nvSpPr>
        <p:spPr/>
        <p:txBody>
          <a:bodyPr/>
          <a:lstStyle/>
          <a:p>
            <a:fld id="{A634D4B2-ED5B-403B-8144-F992BFCADD81}" type="slidenum">
              <a:rPr lang="it-IT" smtClean="0">
                <a:solidFill>
                  <a:schemeClr val="tx1"/>
                </a:solidFill>
              </a:rPr>
              <a:pPr/>
              <a:t>33</a:t>
            </a:fld>
            <a:endParaRPr lang="it-IT" dirty="0">
              <a:solidFill>
                <a:schemeClr val="tx1"/>
              </a:solidFill>
            </a:endParaRPr>
          </a:p>
        </p:txBody>
      </p:sp>
    </p:spTree>
    <p:extLst>
      <p:ext uri="{BB962C8B-B14F-4D97-AF65-F5344CB8AC3E}">
        <p14:creationId xmlns:p14="http://schemas.microsoft.com/office/powerpoint/2010/main" val="1105182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0B902D0-39AC-087E-2E80-D42A5394DF02}"/>
              </a:ext>
            </a:extLst>
          </p:cNvPr>
          <p:cNvSpPr>
            <a:spLocks noGrp="1"/>
          </p:cNvSpPr>
          <p:nvPr>
            <p:ph type="title"/>
          </p:nvPr>
        </p:nvSpPr>
        <p:spPr/>
        <p:txBody>
          <a:bodyPr/>
          <a:lstStyle/>
          <a:p>
            <a:pPr algn="ctr"/>
            <a:r>
              <a:rPr lang="it-IT" b="1" dirty="0"/>
              <a:t>Il Regolamento UE 2024/1624</a:t>
            </a:r>
            <a:br>
              <a:rPr lang="it-IT" b="1" dirty="0"/>
            </a:br>
            <a:r>
              <a:rPr lang="it-IT" b="1" dirty="0"/>
              <a:t>Regola Generale ed Esenzioni</a:t>
            </a:r>
          </a:p>
        </p:txBody>
      </p:sp>
      <p:sp>
        <p:nvSpPr>
          <p:cNvPr id="3" name="Segnaposto contenuto 2">
            <a:extLst>
              <a:ext uri="{FF2B5EF4-FFF2-40B4-BE49-F238E27FC236}">
                <a16:creationId xmlns:a16="http://schemas.microsoft.com/office/drawing/2014/main" id="{E84BCAF4-038C-D67D-912B-A23F88751F5B}"/>
              </a:ext>
            </a:extLst>
          </p:cNvPr>
          <p:cNvSpPr>
            <a:spLocks noGrp="1"/>
          </p:cNvSpPr>
          <p:nvPr>
            <p:ph idx="1"/>
          </p:nvPr>
        </p:nvSpPr>
        <p:spPr/>
        <p:txBody>
          <a:bodyPr>
            <a:normAutofit fontScale="85000" lnSpcReduction="10000"/>
          </a:bodyPr>
          <a:lstStyle/>
          <a:p>
            <a:pPr marL="0" indent="0" algn="ctr">
              <a:buNone/>
            </a:pPr>
            <a:r>
              <a:rPr lang="it-IT"/>
              <a:t>Il Regolamento UE 2024/1624 – Le Esenzioni per gli Avvocati</a:t>
            </a:r>
          </a:p>
          <a:p>
            <a:pPr marL="0" indent="0">
              <a:buNone/>
            </a:pPr>
            <a:r>
              <a:rPr lang="it-IT" b="1"/>
              <a:t>Il Principio Generale dell'Esenzione (Art. 70, par. 2, comma 1):</a:t>
            </a:r>
            <a:endParaRPr lang="it-IT"/>
          </a:p>
          <a:p>
            <a:pPr marL="457200" lvl="1" indent="0" algn="just">
              <a:buNone/>
            </a:pPr>
            <a:r>
              <a:rPr lang="it-IT"/>
              <a:t>	Gli avvocati (ma anche i notai e gli altri liberi professionisti legali) </a:t>
            </a:r>
            <a:r>
              <a:rPr lang="it-IT" i="1"/>
              <a:t>"sono esentati dagli obblighi di cui all'articolo 69, paragrafo 1 </a:t>
            </a:r>
            <a:r>
              <a:rPr lang="it-IT"/>
              <a:t>[segnalazione di sospetti </a:t>
            </a:r>
            <a:r>
              <a:rPr lang="it-IT" err="1"/>
              <a:t>ndr</a:t>
            </a:r>
            <a:r>
              <a:rPr lang="it-IT"/>
              <a:t>], </a:t>
            </a:r>
            <a:r>
              <a:rPr lang="it-IT" i="1"/>
              <a:t>nella misura in cui tale esenzione riguarda informazioni che essi ricevono o ottengono su un cliente, nel corso dell'esame della sua posizione giuridica o dell'espletamento dei compiti di difesa o di rappresentanza del cliente in un procedimento giudiziario o in relazione a tale procedimento, compresa la consulenza sull'eventualità di intentare o evitare un procedimento, a prescindere dal fatto che le informazioni siano ricevute o ottenute prima, durante o dopo il procedimento stesso"</a:t>
            </a:r>
            <a:r>
              <a:rPr lang="it-IT"/>
              <a:t>. </a:t>
            </a:r>
          </a:p>
          <a:p>
            <a:pPr marL="0" indent="0">
              <a:buNone/>
            </a:pPr>
            <a:r>
              <a:rPr lang="it-IT" b="1"/>
              <a:t>L’Esenzione dall'Obbligo di Astensione (Art. 21, par. 2, comma 1):</a:t>
            </a:r>
            <a:endParaRPr lang="it-IT"/>
          </a:p>
          <a:p>
            <a:pPr marL="457200" lvl="1" indent="0" algn="just">
              <a:buNone/>
            </a:pPr>
            <a:r>
              <a:rPr lang="it-IT"/>
              <a:t>	Speculare deroga in materia di astensione: l'obbligo non si applica </a:t>
            </a:r>
            <a:r>
              <a:rPr lang="it-IT" i="1"/>
              <a:t>"nella misura in cui tali persone esaminino la posizione giuridica del loro cliente o espletino compiti di difesa o di rappresentanza del cliente in un procedimento giudiziario o in relazione a tale procedimento"</a:t>
            </a:r>
            <a:r>
              <a:rPr lang="it-IT"/>
              <a:t>.</a:t>
            </a:r>
          </a:p>
          <a:p>
            <a:endParaRPr lang="it-IT"/>
          </a:p>
        </p:txBody>
      </p:sp>
      <p:sp>
        <p:nvSpPr>
          <p:cNvPr id="4" name="CasellaDiTesto 3">
            <a:extLst>
              <a:ext uri="{FF2B5EF4-FFF2-40B4-BE49-F238E27FC236}">
                <a16:creationId xmlns:a16="http://schemas.microsoft.com/office/drawing/2014/main" id="{4F1D46E5-4486-56DC-90FB-9256B0F53464}"/>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673D7B1E-49F9-01DE-BD71-A43054960F5E}"/>
              </a:ext>
            </a:extLst>
          </p:cNvPr>
          <p:cNvSpPr>
            <a:spLocks noGrp="1"/>
          </p:cNvSpPr>
          <p:nvPr>
            <p:ph type="sldNum" sz="quarter" idx="12"/>
          </p:nvPr>
        </p:nvSpPr>
        <p:spPr/>
        <p:txBody>
          <a:bodyPr/>
          <a:lstStyle/>
          <a:p>
            <a:fld id="{A634D4B2-ED5B-403B-8144-F992BFCADD81}" type="slidenum">
              <a:rPr lang="it-IT" smtClean="0">
                <a:solidFill>
                  <a:schemeClr val="tx1"/>
                </a:solidFill>
              </a:rPr>
              <a:pPr/>
              <a:t>34</a:t>
            </a:fld>
            <a:endParaRPr lang="it-IT" dirty="0">
              <a:solidFill>
                <a:schemeClr val="tx1"/>
              </a:solidFill>
            </a:endParaRPr>
          </a:p>
        </p:txBody>
      </p:sp>
    </p:spTree>
    <p:extLst>
      <p:ext uri="{BB962C8B-B14F-4D97-AF65-F5344CB8AC3E}">
        <p14:creationId xmlns:p14="http://schemas.microsoft.com/office/powerpoint/2010/main" val="4115201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3A0E5A4-BD86-5EFF-D0C2-0497481DDA86}"/>
              </a:ext>
            </a:extLst>
          </p:cNvPr>
          <p:cNvSpPr>
            <a:spLocks noGrp="1"/>
          </p:cNvSpPr>
          <p:nvPr>
            <p:ph type="title"/>
          </p:nvPr>
        </p:nvSpPr>
        <p:spPr/>
        <p:txBody>
          <a:bodyPr/>
          <a:lstStyle/>
          <a:p>
            <a:pPr algn="ctr"/>
            <a:r>
              <a:rPr lang="it-IT" b="1"/>
              <a:t>Le Tre Deroghe all'Esenzione </a:t>
            </a:r>
            <a:br>
              <a:rPr lang="it-IT" b="1"/>
            </a:br>
            <a:r>
              <a:rPr lang="it-IT" b="1"/>
              <a:t>(Artt. 70 e 21, par. 2, comma 2)</a:t>
            </a:r>
          </a:p>
        </p:txBody>
      </p:sp>
      <p:sp>
        <p:nvSpPr>
          <p:cNvPr id="3" name="Segnaposto contenuto 2">
            <a:extLst>
              <a:ext uri="{FF2B5EF4-FFF2-40B4-BE49-F238E27FC236}">
                <a16:creationId xmlns:a16="http://schemas.microsoft.com/office/drawing/2014/main" id="{8F1F5D7D-54D5-0E50-F7ED-A9CC0C364379}"/>
              </a:ext>
            </a:extLst>
          </p:cNvPr>
          <p:cNvSpPr>
            <a:spLocks noGrp="1"/>
          </p:cNvSpPr>
          <p:nvPr>
            <p:ph idx="1"/>
          </p:nvPr>
        </p:nvSpPr>
        <p:spPr/>
        <p:txBody>
          <a:bodyPr>
            <a:normAutofit/>
          </a:bodyPr>
          <a:lstStyle/>
          <a:p>
            <a:pPr marL="0" indent="0">
              <a:buNone/>
            </a:pPr>
            <a:r>
              <a:rPr lang="it-IT" sz="2000"/>
              <a:t>I Casi di Inapplicabilità dell'Esenzione (SOS e Astensione)</a:t>
            </a:r>
          </a:p>
          <a:p>
            <a:pPr marL="0" indent="0">
              <a:buNone/>
            </a:pPr>
            <a:r>
              <a:rPr lang="it-IT" sz="2000" b="1"/>
              <a:t>Vi sono Tre Ipotesi Tassative di Inoperatività dell'Esenzione</a:t>
            </a:r>
          </a:p>
          <a:p>
            <a:pPr marL="0" indent="0" algn="just">
              <a:buNone/>
            </a:pPr>
            <a:r>
              <a:rPr lang="it-IT" sz="2000"/>
              <a:t>L'esenzione dalla segnalazione di operazioni sospette e dall'obbligo di astensione </a:t>
            </a:r>
            <a:r>
              <a:rPr lang="it-IT" sz="2000" b="1"/>
              <a:t>non si applica</a:t>
            </a:r>
            <a:r>
              <a:rPr lang="it-IT" sz="2000"/>
              <a:t> quando gli avvocati:</a:t>
            </a:r>
          </a:p>
          <a:p>
            <a:pPr marL="914400" lvl="2" indent="0" algn="just">
              <a:buNone/>
            </a:pPr>
            <a:r>
              <a:rPr lang="it-IT" i="1"/>
              <a:t>- "sono coinvolti nel riciclaggio di denaro, nei reati presupposto associati o nel finanziamento del terrorismo"</a:t>
            </a:r>
            <a:r>
              <a:rPr lang="it-IT"/>
              <a:t>;</a:t>
            </a:r>
          </a:p>
          <a:p>
            <a:pPr marL="914400" lvl="2" indent="0" algn="just">
              <a:buNone/>
            </a:pPr>
            <a:r>
              <a:rPr lang="it-IT" i="1"/>
              <a:t>- "forniscono consulenza legale a fini di riciclaggio, reati presupposto associati o finanziamento del terrorismo"</a:t>
            </a:r>
            <a:r>
              <a:rPr lang="it-IT"/>
              <a:t>;</a:t>
            </a:r>
          </a:p>
          <a:p>
            <a:pPr lvl="2" algn="just">
              <a:buFontTx/>
              <a:buChar char="-"/>
            </a:pPr>
            <a:r>
              <a:rPr lang="it-IT" i="1"/>
              <a:t>"sono a conoscenza del fatto che il cliente chiede consulenza legale a fini di riciclaggio, reati presupposto associati o finanziamento del terrorismo"</a:t>
            </a:r>
            <a:r>
              <a:rPr lang="it-IT"/>
              <a:t>.</a:t>
            </a:r>
          </a:p>
          <a:p>
            <a:pPr marL="0" lvl="2" indent="0">
              <a:buNone/>
            </a:pPr>
            <a:r>
              <a:rPr lang="it-IT" b="1"/>
              <a:t>La clausola relativa alla Prova:</a:t>
            </a:r>
            <a:endParaRPr lang="it-IT"/>
          </a:p>
          <a:p>
            <a:pPr marL="0" lvl="2" indent="0" algn="just">
              <a:buNone/>
            </a:pPr>
            <a:r>
              <a:rPr lang="it-IT"/>
              <a:t>Per la terza ipotesi (consapevolezza dell'intento del cliente), la norma precisa che </a:t>
            </a:r>
            <a:r>
              <a:rPr lang="it-IT" i="1"/>
              <a:t>"la conoscenza o il fine possono essere desunti da circostanze di fatto oggettive"</a:t>
            </a:r>
            <a:r>
              <a:rPr lang="it-IT"/>
              <a:t>.</a:t>
            </a:r>
          </a:p>
          <a:p>
            <a:endParaRPr lang="it-IT"/>
          </a:p>
        </p:txBody>
      </p:sp>
      <p:sp>
        <p:nvSpPr>
          <p:cNvPr id="4" name="CasellaDiTesto 3">
            <a:extLst>
              <a:ext uri="{FF2B5EF4-FFF2-40B4-BE49-F238E27FC236}">
                <a16:creationId xmlns:a16="http://schemas.microsoft.com/office/drawing/2014/main" id="{3BA66AD3-2132-39EA-F051-C9D737524687}"/>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D3A56DAC-F343-8721-54BA-B44D7F2EFA04}"/>
              </a:ext>
            </a:extLst>
          </p:cNvPr>
          <p:cNvSpPr>
            <a:spLocks noGrp="1"/>
          </p:cNvSpPr>
          <p:nvPr>
            <p:ph type="sldNum" sz="quarter" idx="12"/>
          </p:nvPr>
        </p:nvSpPr>
        <p:spPr/>
        <p:txBody>
          <a:bodyPr/>
          <a:lstStyle/>
          <a:p>
            <a:fld id="{A634D4B2-ED5B-403B-8144-F992BFCADD81}" type="slidenum">
              <a:rPr lang="it-IT" smtClean="0">
                <a:solidFill>
                  <a:schemeClr val="tx1"/>
                </a:solidFill>
              </a:rPr>
              <a:pPr/>
              <a:t>35</a:t>
            </a:fld>
            <a:endParaRPr lang="it-IT" dirty="0">
              <a:solidFill>
                <a:schemeClr val="tx1"/>
              </a:solidFill>
            </a:endParaRPr>
          </a:p>
        </p:txBody>
      </p:sp>
    </p:spTree>
    <p:extLst>
      <p:ext uri="{BB962C8B-B14F-4D97-AF65-F5344CB8AC3E}">
        <p14:creationId xmlns:p14="http://schemas.microsoft.com/office/powerpoint/2010/main" val="25873574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78686DD-A024-7570-95D3-42BCA67368EA}"/>
              </a:ext>
            </a:extLst>
          </p:cNvPr>
          <p:cNvSpPr>
            <a:spLocks noGrp="1"/>
          </p:cNvSpPr>
          <p:nvPr>
            <p:ph type="title"/>
          </p:nvPr>
        </p:nvSpPr>
        <p:spPr/>
        <p:txBody>
          <a:bodyPr/>
          <a:lstStyle/>
          <a:p>
            <a:pPr algn="ctr"/>
            <a:r>
              <a:rPr lang="it-IT" b="1"/>
              <a:t>Considerando (12) del Reg UE 2024/1624</a:t>
            </a:r>
            <a:r>
              <a:rPr lang="it-IT"/>
              <a:t>:</a:t>
            </a:r>
            <a:br>
              <a:rPr lang="it-IT"/>
            </a:br>
            <a:endParaRPr lang="it-IT"/>
          </a:p>
        </p:txBody>
      </p:sp>
      <p:sp>
        <p:nvSpPr>
          <p:cNvPr id="3" name="Segnaposto contenuto 2">
            <a:extLst>
              <a:ext uri="{FF2B5EF4-FFF2-40B4-BE49-F238E27FC236}">
                <a16:creationId xmlns:a16="http://schemas.microsoft.com/office/drawing/2014/main" id="{9C4C44C0-2E63-D9EA-6692-137F2649390E}"/>
              </a:ext>
            </a:extLst>
          </p:cNvPr>
          <p:cNvSpPr>
            <a:spLocks noGrp="1"/>
          </p:cNvSpPr>
          <p:nvPr>
            <p:ph idx="1"/>
          </p:nvPr>
        </p:nvSpPr>
        <p:spPr>
          <a:xfrm>
            <a:off x="838200" y="1819028"/>
            <a:ext cx="10515600" cy="4351338"/>
          </a:xfrm>
        </p:spPr>
        <p:txBody>
          <a:bodyPr>
            <a:normAutofit fontScale="62500" lnSpcReduction="20000"/>
          </a:bodyPr>
          <a:lstStyle/>
          <a:p>
            <a:pPr marL="0" indent="0" algn="just">
              <a:buNone/>
            </a:pPr>
            <a:r>
              <a:rPr lang="it-IT" dirty="0"/>
              <a:t>“</a:t>
            </a:r>
            <a:r>
              <a:rPr lang="it-IT" i="1" dirty="0"/>
              <a:t>I professionisti legali indipendenti dovrebbero essere tenuti al rispetto del presente regolamento quando partecipano a operazioni di natura finanziaria o societaria, ivi incluso quando prestano consulenza tributaria, poiché i servizi prestati da tali professionisti corrono il rischio di essere utilizzati impropriamente per operazioni di riciclaggio di proventi di attività criminose o operazioni di finanziamento del terrorismo. </a:t>
            </a:r>
          </a:p>
          <a:p>
            <a:pPr marL="0" indent="0" algn="just">
              <a:buNone/>
            </a:pPr>
            <a:r>
              <a:rPr lang="it-IT" i="1" dirty="0"/>
              <a:t>Tuttavia, dovrebbe sussistere </a:t>
            </a:r>
            <a:r>
              <a:rPr lang="it-IT" b="1" i="1" dirty="0"/>
              <a:t>l'esenzione da qualsiasi obbligo di comunicare le informazioni ottenute prima, durante o dopo procedimenti giudiziari o nel corso dell'esame della posizione giuridica di un cliente, in quanto tali informazioni sono coperte dal privilegio forense</a:t>
            </a:r>
            <a:r>
              <a:rPr lang="it-IT" i="1" dirty="0"/>
              <a:t>. </a:t>
            </a:r>
          </a:p>
          <a:p>
            <a:pPr marL="0" indent="0" algn="just">
              <a:buNone/>
            </a:pPr>
            <a:r>
              <a:rPr lang="it-IT" i="1" dirty="0"/>
              <a:t>Di conseguenza la consulenza legale dovrebbe rimanere soggetta all'obbligo del </a:t>
            </a:r>
            <a:r>
              <a:rPr lang="it-IT" b="1" i="1" dirty="0"/>
              <a:t>segreto professionale </a:t>
            </a:r>
            <a:r>
              <a:rPr lang="it-IT" b="1" i="1" u="sng" dirty="0"/>
              <a:t>tranne</a:t>
            </a:r>
            <a:r>
              <a:rPr lang="it-IT" b="1" i="1" dirty="0"/>
              <a:t> qualora il professionista legale partecipi alle attività di riciclaggio o di finanziamento del terrorismo, la consulenza sia fornita a scopo di riciclaggio o di finanziamento del terrorismo ovvero il professionista legale sia a conoscenza del fatto che il cliente richiede la consulenza a scopo di riciclaggio o di finanziamento del terrorismo</a:t>
            </a:r>
            <a:r>
              <a:rPr lang="it-IT" i="1" dirty="0"/>
              <a:t>. Tale conoscenza e tale fine possono essere desunti da circostanze di fatto oggettive. Poiché la consulenza legale potrebbe già essere richiesta nella fase di commissione dell'attività criminale che genera proventi, è importante che i casi esclusi dal privilegio forense comprendano le situazioni in cui la consulenza legale è fornita nel contesto dei reati presupposto. </a:t>
            </a:r>
          </a:p>
          <a:p>
            <a:pPr marL="0" indent="0" algn="just">
              <a:buNone/>
            </a:pPr>
            <a:r>
              <a:rPr lang="it-IT" b="1" i="1" dirty="0"/>
              <a:t>La consulenza legale richiesta in relazione a procedimenti giudiziari in corso </a:t>
            </a:r>
            <a:r>
              <a:rPr lang="it-IT" i="1" dirty="0"/>
              <a:t>non dovrebbe essere considerata una consulenza legale a fini di riciclaggio o finanziamento del terrorismo.</a:t>
            </a:r>
            <a:endParaRPr lang="it-IT" dirty="0"/>
          </a:p>
        </p:txBody>
      </p:sp>
      <p:sp>
        <p:nvSpPr>
          <p:cNvPr id="4" name="CasellaDiTesto 3">
            <a:extLst>
              <a:ext uri="{FF2B5EF4-FFF2-40B4-BE49-F238E27FC236}">
                <a16:creationId xmlns:a16="http://schemas.microsoft.com/office/drawing/2014/main" id="{000E47DF-AFB2-195A-A1E2-A8150998E5F0}"/>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E24E36BD-CA6A-AECC-5055-042D186534B0}"/>
              </a:ext>
            </a:extLst>
          </p:cNvPr>
          <p:cNvSpPr>
            <a:spLocks noGrp="1"/>
          </p:cNvSpPr>
          <p:nvPr>
            <p:ph type="sldNum" sz="quarter" idx="12"/>
          </p:nvPr>
        </p:nvSpPr>
        <p:spPr/>
        <p:txBody>
          <a:bodyPr/>
          <a:lstStyle/>
          <a:p>
            <a:fld id="{A634D4B2-ED5B-403B-8144-F992BFCADD81}" type="slidenum">
              <a:rPr lang="it-IT" smtClean="0">
                <a:solidFill>
                  <a:schemeClr val="tx1"/>
                </a:solidFill>
              </a:rPr>
              <a:pPr/>
              <a:t>36</a:t>
            </a:fld>
            <a:endParaRPr lang="it-IT" dirty="0">
              <a:solidFill>
                <a:schemeClr val="tx1"/>
              </a:solidFill>
            </a:endParaRPr>
          </a:p>
        </p:txBody>
      </p:sp>
    </p:spTree>
    <p:extLst>
      <p:ext uri="{BB962C8B-B14F-4D97-AF65-F5344CB8AC3E}">
        <p14:creationId xmlns:p14="http://schemas.microsoft.com/office/powerpoint/2010/main" val="2227444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F431634-B236-099C-FEDB-E9023D1B8A19}"/>
              </a:ext>
            </a:extLst>
          </p:cNvPr>
          <p:cNvSpPr>
            <a:spLocks noGrp="1"/>
          </p:cNvSpPr>
          <p:nvPr>
            <p:ph type="title"/>
          </p:nvPr>
        </p:nvSpPr>
        <p:spPr/>
        <p:txBody>
          <a:bodyPr>
            <a:noAutofit/>
          </a:bodyPr>
          <a:lstStyle/>
          <a:p>
            <a:pPr algn="ctr"/>
            <a:r>
              <a:rPr lang="it-IT" sz="3600" b="1"/>
              <a:t>La Nota del Consiglio degli Ordini Forensi e delle Associazioni Forensi d’Europa (CCBE)</a:t>
            </a:r>
            <a:r>
              <a:rPr lang="it-IT" sz="3600"/>
              <a:t> </a:t>
            </a:r>
            <a:r>
              <a:rPr lang="it-IT" sz="3600" b="1"/>
              <a:t>27 Marzo 2026</a:t>
            </a:r>
          </a:p>
        </p:txBody>
      </p:sp>
      <p:sp>
        <p:nvSpPr>
          <p:cNvPr id="3" name="Segnaposto contenuto 2">
            <a:extLst>
              <a:ext uri="{FF2B5EF4-FFF2-40B4-BE49-F238E27FC236}">
                <a16:creationId xmlns:a16="http://schemas.microsoft.com/office/drawing/2014/main" id="{E355D906-7148-8EF5-A4B8-2465D18151C1}"/>
              </a:ext>
            </a:extLst>
          </p:cNvPr>
          <p:cNvSpPr>
            <a:spLocks noGrp="1"/>
          </p:cNvSpPr>
          <p:nvPr>
            <p:ph idx="1"/>
          </p:nvPr>
        </p:nvSpPr>
        <p:spPr/>
        <p:txBody>
          <a:bodyPr>
            <a:normAutofit lnSpcReduction="10000"/>
          </a:bodyPr>
          <a:lstStyle/>
          <a:p>
            <a:pPr marL="0" indent="0" algn="just">
              <a:buNone/>
            </a:pPr>
            <a:r>
              <a:rPr lang="it-IT"/>
              <a:t>L'Interpretazione del CCBE sulle Tre Eccezioni (Nota 27 Marzo 2026)</a:t>
            </a:r>
          </a:p>
          <a:p>
            <a:pPr lvl="1"/>
            <a:r>
              <a:rPr lang="it-IT" b="1"/>
              <a:t>L'Interpretazione delle Tre Ipotesi:</a:t>
            </a:r>
            <a:endParaRPr lang="it-IT"/>
          </a:p>
          <a:p>
            <a:pPr marL="914400" lvl="2" indent="0" algn="just">
              <a:buNone/>
            </a:pPr>
            <a:r>
              <a:rPr lang="it-IT" b="1"/>
              <a:t>- 1ª Eccezione (Coinvolgimento):</a:t>
            </a:r>
            <a:r>
              <a:rPr lang="it-IT"/>
              <a:t> Si applica solo quando l'avvocato </a:t>
            </a:r>
            <a:r>
              <a:rPr lang="it-IT" i="1"/>
              <a:t>"partecipa effettivamente, con dolo, a un reato di riciclaggio o a un reato presupposto"</a:t>
            </a:r>
            <a:r>
              <a:rPr lang="it-IT"/>
              <a:t>.</a:t>
            </a:r>
          </a:p>
          <a:p>
            <a:pPr marL="914400" lvl="2" indent="0" algn="just">
              <a:buNone/>
            </a:pPr>
            <a:r>
              <a:rPr lang="it-IT" b="1"/>
              <a:t>- 2ª Eccezione (Consulenza illecita):</a:t>
            </a:r>
            <a:r>
              <a:rPr lang="it-IT"/>
              <a:t> Opera se la consulenza è resa </a:t>
            </a:r>
            <a:r>
              <a:rPr lang="it-IT" i="1"/>
              <a:t>"allo scopo – e quindi con l’intento diretto e inequivocabile – di realizzare un reato"</a:t>
            </a:r>
            <a:r>
              <a:rPr lang="it-IT"/>
              <a:t>.</a:t>
            </a:r>
          </a:p>
          <a:p>
            <a:pPr marL="914400" lvl="2" indent="0" algn="just">
              <a:buNone/>
            </a:pPr>
            <a:r>
              <a:rPr lang="it-IT" b="1"/>
              <a:t>- 3ª Eccezione (Conoscenza dell'intento):</a:t>
            </a:r>
            <a:r>
              <a:rPr lang="it-IT"/>
              <a:t> Riguarda il tentativo del cliente di ottenere consulenza illecita; opera se l'avvocato ne è consapevole e </a:t>
            </a:r>
            <a:r>
              <a:rPr lang="it-IT" i="1"/>
              <a:t>"nondimeno presta consulenza legale"</a:t>
            </a:r>
            <a:r>
              <a:rPr lang="it-IT"/>
              <a:t>.</a:t>
            </a:r>
          </a:p>
          <a:p>
            <a:pPr lvl="1"/>
            <a:r>
              <a:rPr lang="it-IT" b="1"/>
              <a:t>Nessun Onere Investigativo Integrativo:</a:t>
            </a:r>
            <a:endParaRPr lang="it-IT"/>
          </a:p>
          <a:p>
            <a:pPr marL="914400" lvl="2" indent="0" algn="just">
              <a:buNone/>
            </a:pPr>
            <a:r>
              <a:rPr lang="it-IT"/>
              <a:t>Il CCBE chiarisce che </a:t>
            </a:r>
            <a:r>
              <a:rPr lang="it-IT" i="1"/>
              <a:t>"l’art. 70 non introduce nuovi obblighi investigativi in capo agli avvocati. Non è richiesto, cioè, di svolgere attività ulteriori rispetto agli obblighi di adeguata verifica"</a:t>
            </a:r>
            <a:r>
              <a:rPr lang="it-IT"/>
              <a:t>.</a:t>
            </a:r>
          </a:p>
          <a:p>
            <a:endParaRPr lang="it-IT"/>
          </a:p>
        </p:txBody>
      </p:sp>
      <p:sp>
        <p:nvSpPr>
          <p:cNvPr id="4" name="CasellaDiTesto 3">
            <a:extLst>
              <a:ext uri="{FF2B5EF4-FFF2-40B4-BE49-F238E27FC236}">
                <a16:creationId xmlns:a16="http://schemas.microsoft.com/office/drawing/2014/main" id="{2FF0FE1E-6165-E4B1-C414-21C9F34201B0}"/>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CBD573C2-3442-B961-341D-C8C28C797877}"/>
              </a:ext>
            </a:extLst>
          </p:cNvPr>
          <p:cNvSpPr>
            <a:spLocks noGrp="1"/>
          </p:cNvSpPr>
          <p:nvPr>
            <p:ph type="sldNum" sz="quarter" idx="12"/>
          </p:nvPr>
        </p:nvSpPr>
        <p:spPr/>
        <p:txBody>
          <a:bodyPr/>
          <a:lstStyle/>
          <a:p>
            <a:fld id="{A634D4B2-ED5B-403B-8144-F992BFCADD81}" type="slidenum">
              <a:rPr lang="it-IT" smtClean="0">
                <a:solidFill>
                  <a:schemeClr val="tx1"/>
                </a:solidFill>
              </a:rPr>
              <a:pPr/>
              <a:t>37</a:t>
            </a:fld>
            <a:endParaRPr lang="it-IT" dirty="0">
              <a:solidFill>
                <a:schemeClr val="tx1"/>
              </a:solidFill>
            </a:endParaRPr>
          </a:p>
        </p:txBody>
      </p:sp>
    </p:spTree>
    <p:extLst>
      <p:ext uri="{BB962C8B-B14F-4D97-AF65-F5344CB8AC3E}">
        <p14:creationId xmlns:p14="http://schemas.microsoft.com/office/powerpoint/2010/main" val="25709803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9C28374-0965-9FAF-FB9F-ACBFCC0DD904}"/>
              </a:ext>
            </a:extLst>
          </p:cNvPr>
          <p:cNvSpPr>
            <a:spLocks noGrp="1"/>
          </p:cNvSpPr>
          <p:nvPr>
            <p:ph type="title"/>
          </p:nvPr>
        </p:nvSpPr>
        <p:spPr/>
        <p:txBody>
          <a:bodyPr/>
          <a:lstStyle/>
          <a:p>
            <a:pPr algn="ctr"/>
            <a:r>
              <a:rPr lang="it-IT" b="1"/>
              <a:t>Garanzie della Prova, Rischio di Frammentazione e Prospettive</a:t>
            </a:r>
          </a:p>
        </p:txBody>
      </p:sp>
      <p:sp>
        <p:nvSpPr>
          <p:cNvPr id="3" name="Segnaposto contenuto 2">
            <a:extLst>
              <a:ext uri="{FF2B5EF4-FFF2-40B4-BE49-F238E27FC236}">
                <a16:creationId xmlns:a16="http://schemas.microsoft.com/office/drawing/2014/main" id="{D74FF934-7ECE-5614-2B10-0288678B4164}"/>
              </a:ext>
            </a:extLst>
          </p:cNvPr>
          <p:cNvSpPr>
            <a:spLocks noGrp="1"/>
          </p:cNvSpPr>
          <p:nvPr>
            <p:ph idx="1"/>
          </p:nvPr>
        </p:nvSpPr>
        <p:spPr/>
        <p:txBody>
          <a:bodyPr>
            <a:normAutofit fontScale="85000" lnSpcReduction="20000"/>
          </a:bodyPr>
          <a:lstStyle/>
          <a:p>
            <a:pPr marL="0" indent="0" algn="ctr">
              <a:buNone/>
            </a:pPr>
            <a:r>
              <a:rPr lang="it-IT" sz="2100" dirty="0"/>
              <a:t>Il Regime della Prova e le osservazioni del CCBE - le Prospettive Applicative</a:t>
            </a:r>
          </a:p>
          <a:p>
            <a:pPr marL="457200" lvl="1" indent="0">
              <a:buNone/>
            </a:pPr>
            <a:r>
              <a:rPr lang="it-IT" sz="2100" b="1" dirty="0"/>
              <a:t>Il Rigore della Prova ex post e il Segreto Professionale:</a:t>
            </a:r>
          </a:p>
          <a:p>
            <a:pPr marL="457200" lvl="1" indent="0">
              <a:buNone/>
            </a:pPr>
            <a:r>
              <a:rPr lang="it-IT" sz="2100" dirty="0"/>
              <a:t>Secondo il CCBE</a:t>
            </a:r>
          </a:p>
          <a:p>
            <a:pPr lvl="2" algn="just"/>
            <a:r>
              <a:rPr lang="it-IT" sz="2100" dirty="0"/>
              <a:t>Il termine </a:t>
            </a:r>
            <a:r>
              <a:rPr lang="it-IT" sz="2100" i="1" dirty="0"/>
              <a:t>"desumere"</a:t>
            </a:r>
            <a:r>
              <a:rPr lang="it-IT" sz="2100" dirty="0"/>
              <a:t> implica un </a:t>
            </a:r>
            <a:r>
              <a:rPr lang="it-IT" sz="2100" i="1" dirty="0"/>
              <a:t>"nesso causale diretto tra le circostanze e la conoscenza o lo scopo"</a:t>
            </a:r>
            <a:r>
              <a:rPr lang="it-IT" sz="2100" dirty="0"/>
              <a:t>.</a:t>
            </a:r>
          </a:p>
          <a:p>
            <a:pPr lvl="2" algn="just"/>
            <a:r>
              <a:rPr lang="it-IT" sz="2100" i="1" dirty="0"/>
              <a:t>"La norma tutela il diritto fondamentale al segreto professionale/privilegio professionale legale"</a:t>
            </a:r>
            <a:r>
              <a:rPr lang="it-IT" sz="2100" dirty="0"/>
              <a:t>: le autorità </a:t>
            </a:r>
            <a:r>
              <a:rPr lang="it-IT" sz="2100" i="1" dirty="0"/>
              <a:t>" le autorità devono giungere a una convinzione attraverso la valutazione di fatti ed elementi oggettivi di prova, e non mediante mere supposizioni. La formulazione chiarisce anche che le autorità – in uno scenario ex post – devono provare le circostanze fattuali oggettive che costituiscono il fondamento della conoscenza effettiva. "</a:t>
            </a:r>
            <a:endParaRPr lang="it-IT" sz="2100" dirty="0"/>
          </a:p>
          <a:p>
            <a:pPr marL="457200" lvl="1" indent="0">
              <a:buNone/>
            </a:pPr>
            <a:r>
              <a:rPr lang="it-IT" sz="2100" b="1" dirty="0"/>
              <a:t>Criticità e Rischi Sollevati dal CCBE:</a:t>
            </a:r>
            <a:endParaRPr lang="it-IT" sz="2100" dirty="0"/>
          </a:p>
          <a:p>
            <a:pPr lvl="2" algn="just"/>
            <a:r>
              <a:rPr lang="it-IT" sz="2100" b="1" dirty="0"/>
              <a:t>Frammentazione nazionale (Art. 70, par. 3):</a:t>
            </a:r>
            <a:r>
              <a:rPr lang="it-IT" sz="2100" dirty="0"/>
              <a:t> La facoltà degli Stati membri di </a:t>
            </a:r>
            <a:r>
              <a:rPr lang="it-IT" sz="2100"/>
              <a:t>escludere l’esenzione </a:t>
            </a:r>
            <a:r>
              <a:rPr lang="it-IT" sz="2100" dirty="0"/>
              <a:t>per operazioni ad alto rischio </a:t>
            </a:r>
            <a:r>
              <a:rPr lang="it-IT" sz="2100" i="1" dirty="0"/>
              <a:t>"rischia di compromettere l’unitarietà (...) e di determinare applicazioni disomogenee tra ordinamenti"</a:t>
            </a:r>
            <a:r>
              <a:rPr lang="it-IT" sz="2100" dirty="0"/>
              <a:t>.</a:t>
            </a:r>
          </a:p>
          <a:p>
            <a:pPr lvl="2" algn="just"/>
            <a:r>
              <a:rPr lang="it-IT" sz="2100" b="1" dirty="0"/>
              <a:t>Incertezze operative:</a:t>
            </a:r>
            <a:r>
              <a:rPr lang="it-IT" sz="2100" dirty="0"/>
              <a:t> Rischio di scivolare, relativamente alla terza ipotesi di deroga, verso modelli presuntivi nella valutazione della «conoscenza» dell'avvocato.</a:t>
            </a:r>
          </a:p>
          <a:p>
            <a:pPr marL="457200" lvl="1" indent="0" algn="just">
              <a:buNone/>
            </a:pPr>
            <a:r>
              <a:rPr lang="it-IT" sz="2100" b="1" dirty="0"/>
              <a:t>Conclusione:</a:t>
            </a:r>
            <a:r>
              <a:rPr lang="it-IT" sz="2100" dirty="0"/>
              <a:t> necessità di individuare con chiarezza le </a:t>
            </a:r>
            <a:r>
              <a:rPr lang="it-IT" sz="2100" i="1" dirty="0"/>
              <a:t>"circostanze di fatto oggettive"</a:t>
            </a:r>
            <a:r>
              <a:rPr lang="it-IT" sz="2100" dirty="0"/>
              <a:t> rilevanti per prevenire il disorientamento dei presidi e garantire maggiore certezza del diritto.</a:t>
            </a:r>
          </a:p>
        </p:txBody>
      </p:sp>
      <p:sp>
        <p:nvSpPr>
          <p:cNvPr id="4" name="CasellaDiTesto 3">
            <a:extLst>
              <a:ext uri="{FF2B5EF4-FFF2-40B4-BE49-F238E27FC236}">
                <a16:creationId xmlns:a16="http://schemas.microsoft.com/office/drawing/2014/main" id="{EFCB4C00-2A8D-27B6-02E1-11C32EE1DC71}"/>
              </a:ext>
            </a:extLst>
          </p:cNvPr>
          <p:cNvSpPr txBox="1"/>
          <p:nvPr/>
        </p:nvSpPr>
        <p:spPr>
          <a:xfrm>
            <a:off x="5231749" y="6298707"/>
            <a:ext cx="1728502" cy="430887"/>
          </a:xfrm>
          <a:prstGeom prst="rect">
            <a:avLst/>
          </a:prstGeom>
          <a:noFill/>
        </p:spPr>
        <p:txBody>
          <a:bodyPr wrap="square" rtlCol="0">
            <a:spAutoFit/>
          </a:bodyPr>
          <a:lstStyle/>
          <a:p>
            <a:pPr algn="ctr"/>
            <a:r>
              <a:rPr lang="it-IT" sz="1100" dirty="0"/>
              <a:t>Avv. Stefano Igor Curallo</a:t>
            </a:r>
          </a:p>
          <a:p>
            <a:pPr algn="ctr"/>
            <a:r>
              <a:rPr lang="it-IT" sz="1100" dirty="0"/>
              <a:t>Foro di Asti</a:t>
            </a:r>
          </a:p>
        </p:txBody>
      </p:sp>
      <p:sp>
        <p:nvSpPr>
          <p:cNvPr id="10" name="Segnaposto numero diapositiva 9">
            <a:extLst>
              <a:ext uri="{FF2B5EF4-FFF2-40B4-BE49-F238E27FC236}">
                <a16:creationId xmlns:a16="http://schemas.microsoft.com/office/drawing/2014/main" id="{F0C1CD5D-5FCD-F422-D3EA-D29E4D723556}"/>
              </a:ext>
            </a:extLst>
          </p:cNvPr>
          <p:cNvSpPr>
            <a:spLocks noGrp="1"/>
          </p:cNvSpPr>
          <p:nvPr>
            <p:ph type="sldNum" sz="quarter" idx="12"/>
          </p:nvPr>
        </p:nvSpPr>
        <p:spPr/>
        <p:txBody>
          <a:bodyPr/>
          <a:lstStyle/>
          <a:p>
            <a:fld id="{A634D4B2-ED5B-403B-8144-F992BFCADD81}" type="slidenum">
              <a:rPr lang="it-IT" smtClean="0">
                <a:solidFill>
                  <a:schemeClr val="tx1"/>
                </a:solidFill>
              </a:rPr>
              <a:pPr/>
              <a:t>38</a:t>
            </a:fld>
            <a:endParaRPr lang="it-IT" dirty="0">
              <a:solidFill>
                <a:schemeClr val="tx1"/>
              </a:solidFill>
            </a:endParaRPr>
          </a:p>
        </p:txBody>
      </p:sp>
    </p:spTree>
    <p:extLst>
      <p:ext uri="{BB962C8B-B14F-4D97-AF65-F5344CB8AC3E}">
        <p14:creationId xmlns:p14="http://schemas.microsoft.com/office/powerpoint/2010/main" val="39764183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67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4A6A5780-F57E-595C-1307-0B3E8211F46F}"/>
              </a:ext>
            </a:extLst>
          </p:cNvPr>
          <p:cNvSpPr>
            <a:spLocks noGrp="1"/>
          </p:cNvSpPr>
          <p:nvPr>
            <p:ph idx="1"/>
          </p:nvPr>
        </p:nvSpPr>
        <p:spPr>
          <a:xfrm>
            <a:off x="668594" y="530942"/>
            <a:ext cx="10685206" cy="5646021"/>
          </a:xfrm>
        </p:spPr>
        <p:txBody>
          <a:bodyPr>
            <a:normAutofit/>
          </a:bodyPr>
          <a:lstStyle/>
          <a:p>
            <a:pPr marL="0" indent="0" algn="ctr">
              <a:buNone/>
            </a:pPr>
            <a:endParaRPr lang="it-IT" b="1" dirty="0"/>
          </a:p>
          <a:p>
            <a:pPr marL="0" indent="0" algn="ctr">
              <a:buNone/>
            </a:pPr>
            <a:endParaRPr lang="it-IT" b="1" dirty="0"/>
          </a:p>
          <a:p>
            <a:pPr marL="0" indent="0" algn="ctr">
              <a:buNone/>
            </a:pPr>
            <a:endParaRPr lang="it-IT" b="1" dirty="0"/>
          </a:p>
          <a:p>
            <a:pPr marL="0" indent="0" algn="ctr">
              <a:buNone/>
            </a:pPr>
            <a:endParaRPr lang="it-IT" b="1" dirty="0"/>
          </a:p>
          <a:p>
            <a:pPr marL="0" indent="0" algn="ctr">
              <a:buNone/>
            </a:pPr>
            <a:endParaRPr lang="it-IT" b="1" dirty="0"/>
          </a:p>
          <a:p>
            <a:pPr marL="0" indent="0" algn="ctr">
              <a:buNone/>
            </a:pPr>
            <a:r>
              <a:rPr lang="it-IT" b="1" dirty="0"/>
              <a:t>Grazie per la Vostra attenzione</a:t>
            </a:r>
          </a:p>
          <a:p>
            <a:pPr marL="0" indent="0" algn="r">
              <a:buNone/>
            </a:pPr>
            <a:endParaRPr lang="it-IT" sz="1900" dirty="0"/>
          </a:p>
          <a:p>
            <a:pPr marL="0" indent="0" algn="ctr">
              <a:buNone/>
            </a:pPr>
            <a:r>
              <a:rPr lang="it-IT" sz="1800" dirty="0"/>
              <a:t>Avv. Stefano Igor Curallo</a:t>
            </a:r>
          </a:p>
          <a:p>
            <a:pPr marL="0" indent="0" algn="ctr">
              <a:buNone/>
            </a:pPr>
            <a:r>
              <a:rPr lang="it-IT" sz="1800" dirty="0"/>
              <a:t>Foro di Asti</a:t>
            </a:r>
          </a:p>
          <a:p>
            <a:pPr marL="0" indent="0" algn="r">
              <a:buNone/>
            </a:pPr>
            <a:endParaRPr lang="it-IT" sz="1900" dirty="0"/>
          </a:p>
          <a:p>
            <a:pPr marL="0" indent="0" algn="r">
              <a:buNone/>
            </a:pPr>
            <a:endParaRPr lang="it-IT" sz="1900" dirty="0"/>
          </a:p>
        </p:txBody>
      </p:sp>
      <p:cxnSp>
        <p:nvCxnSpPr>
          <p:cNvPr id="10" name="Connettore dritto 9">
            <a:extLst>
              <a:ext uri="{FF2B5EF4-FFF2-40B4-BE49-F238E27FC236}">
                <a16:creationId xmlns:a16="http://schemas.microsoft.com/office/drawing/2014/main" id="{C25906B9-644C-D474-4819-A8D127EA7909}"/>
              </a:ext>
            </a:extLst>
          </p:cNvPr>
          <p:cNvCxnSpPr/>
          <p:nvPr/>
        </p:nvCxnSpPr>
        <p:spPr>
          <a:xfrm>
            <a:off x="3912524" y="3607723"/>
            <a:ext cx="410648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20878669"/>
      </p:ext>
    </p:extLst>
  </p:cSld>
  <p:clrMapOvr>
    <a:masterClrMapping/>
  </p:clrMapOvr>
</p:sld>
</file>

<file path=ppt/theme/theme1.xml><?xml version="1.0" encoding="utf-8"?>
<a:theme xmlns:a="http://schemas.openxmlformats.org/drawingml/2006/main" name="Tema di Offic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1346</TotalTime>
  <Words>9086</Words>
  <Application>Microsoft Office PowerPoint</Application>
  <PresentationFormat>Widescreen</PresentationFormat>
  <Paragraphs>423</Paragraphs>
  <Slides>39</Slides>
  <Notes>1</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39</vt:i4>
      </vt:variant>
    </vt:vector>
  </HeadingPairs>
  <TitlesOfParts>
    <vt:vector size="46" baseType="lpstr">
      <vt:lpstr>Abadi</vt:lpstr>
      <vt:lpstr>Aptos</vt:lpstr>
      <vt:lpstr>Aptos Display</vt:lpstr>
      <vt:lpstr>Arial</vt:lpstr>
      <vt:lpstr>Inter</vt:lpstr>
      <vt:lpstr>Wingdings</vt:lpstr>
      <vt:lpstr>Tema di Office</vt:lpstr>
      <vt:lpstr>Presentazione standard di PowerPoint</vt:lpstr>
      <vt:lpstr>La trasformazione del ruolo dell’Avvocato:  da difensore a partner strategico </vt:lpstr>
      <vt:lpstr>La trasformazione del ruolo dell’Avvocato: da difensore a partner strategico</vt:lpstr>
      <vt:lpstr>La seconda direttiva, n. 2001/97/CE (modifica la n.308/91 CE)</vt:lpstr>
      <vt:lpstr>Le reazioni dell’avvocatura alla direttiva 10.6.1991 n.308 CE il procedimento C-305/05 avanti alla Corte di Giustizia</vt:lpstr>
      <vt:lpstr>Il dispositivo della sentenza della Corte di Giustizia 26 giugno 2007, C-305/05</vt:lpstr>
      <vt:lpstr>La ratio decidendi della sentenza della Corte di Giustizia </vt:lpstr>
      <vt:lpstr>L’Avvocato come presidio antiriciclaggio e "sentinella" della legalità</vt:lpstr>
      <vt:lpstr>Analisi Nazionale dei rischi di riciclaggio di denaro SINTESI - NOVEMBRE 2024” del  COMITATO DI SICUREZZA FINANZIARIA</vt:lpstr>
      <vt:lpstr>Le sanzioni </vt:lpstr>
      <vt:lpstr>Le fonti normative</vt:lpstr>
      <vt:lpstr>Le fonti più recenti</vt:lpstr>
      <vt:lpstr>Le principali fonti della disciplina antiriciclaggio per gli Avvocati</vt:lpstr>
      <vt:lpstr>Brevi cenni sul riciclaggio e sulla finalità della disciplina di cui al D.lgs. 231/2007  </vt:lpstr>
      <vt:lpstr>I principali obblighi in capo agli avvocati (1)</vt:lpstr>
      <vt:lpstr>I principali obblighi in capo agli avvocati (2)</vt:lpstr>
      <vt:lpstr> L’Avvocato tra i soggetti destinatari degli obblighi: l’art. 3 comma 4 lett. c) D.lvo 231/2007  </vt:lpstr>
      <vt:lpstr>Le definizioni rilevanti agli effetti dell’art. 3 comma 4 lett. c)</vt:lpstr>
      <vt:lpstr>L’Avvocato tra i soggetti destinatari degli obblighi: l’art. 3 del Reg UE 2024/1624</vt:lpstr>
      <vt:lpstr>I soggetti destinatari degli obblighi: l’art. 3 del Reg UE 2024/1624</vt:lpstr>
      <vt:lpstr>Le regole tecniche del CNF Emanate ai sensi degli Artt. 11, comma 2 e 16 comma 2 del D.Lgs. 231/07 in materia di procedure e metodologie di analisi e valutazione del rischio di riciclaggio e finanziamento del terrorismo, nella seduta del 20.9.2019.</vt:lpstr>
      <vt:lpstr>Le correlazioni con il  Codice Deontologico Forense</vt:lpstr>
      <vt:lpstr>L’art. 17 comma 1 D.lgs. 231/2007</vt:lpstr>
      <vt:lpstr>Il parere n. 52 del 9 ottobre 2024 del CNF</vt:lpstr>
      <vt:lpstr>Procedimento sanzionatorio (cenni) </vt:lpstr>
      <vt:lpstr>Dal decreto MEF all’opposizione  avanti al Tribunale di Roma </vt:lpstr>
      <vt:lpstr>Sentenza Corte d’Appello di Roma 25 ottobre 2024, n. 6722</vt:lpstr>
      <vt:lpstr>Sentenza Corte d’Appello di Roma  25 ottobre 2024, n. 6722</vt:lpstr>
      <vt:lpstr>Sentenza Corte d’Appello di Roma 25 ottobre 2024, n. 6722</vt:lpstr>
      <vt:lpstr>Sentenza Corte d’Appello di Roma  25 ottobre 2024, n. 6722</vt:lpstr>
      <vt:lpstr>Sentenza Corte d’Appello di Roma  25 ottobre 2024 n. 6683</vt:lpstr>
      <vt:lpstr>Sentenza Corte d’Appello di Roma  25 ottobre 2024 n. 6683</vt:lpstr>
      <vt:lpstr>Riflessioni a margine della sentenza Corte d’Appello di Roma 25 ottobre 2024 n. 6683</vt:lpstr>
      <vt:lpstr>Il Regolamento UE 2024/1624 Regola Generale ed Esenzioni</vt:lpstr>
      <vt:lpstr>Le Tre Deroghe all'Esenzione  (Artt. 70 e 21, par. 2, comma 2)</vt:lpstr>
      <vt:lpstr>Considerando (12) del Reg UE 2024/1624: </vt:lpstr>
      <vt:lpstr>La Nota del Consiglio degli Ordini Forensi e delle Associazioni Forensi d’Europa (CCBE) 27 Marzo 2026</vt:lpstr>
      <vt:lpstr>Garanzie della Prova, Rischio di Frammentazione e Prospettive</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stefano igor curallo</dc:creator>
  <cp:lastModifiedBy>Igor Curallo</cp:lastModifiedBy>
  <cp:revision>62</cp:revision>
  <cp:lastPrinted>2026-09-23T17:53:23Z</cp:lastPrinted>
  <dcterms:created xsi:type="dcterms:W3CDTF">2026-09-21T10:26:51Z</dcterms:created>
  <dcterms:modified xsi:type="dcterms:W3CDTF">2026-09-23T18:42:43Z</dcterms:modified>
</cp:coreProperties>
</file>