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90" r:id="rId34"/>
    <p:sldId id="291" r:id="rId35"/>
    <p:sldId id="287" r:id="rId36"/>
    <p:sldId id="288" r:id="rId37"/>
    <p:sldId id="292" r:id="rId38"/>
    <p:sldId id="294" r:id="rId39"/>
    <p:sldId id="29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2" autoAdjust="0"/>
    <p:restoredTop sz="94660"/>
  </p:normalViewPr>
  <p:slideViewPr>
    <p:cSldViewPr snapToGrid="0">
      <p:cViewPr varScale="1">
        <p:scale>
          <a:sx n="85" d="100"/>
          <a:sy n="85" d="100"/>
        </p:scale>
        <p:origin x="52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221046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6514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7692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634086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2664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822123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585535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281530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68707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4ED65CC-42AC-4319-A906-A53F8A84EE24}" type="datetimeFigureOut">
              <a:rPr lang="it-IT" smtClean="0"/>
              <a:t>15/09/2023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46333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4ED65CC-42AC-4319-A906-A53F8A84EE24}" type="datetimeFigureOut">
              <a:rPr lang="it-IT" smtClean="0"/>
              <a:t>15/09/2023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333288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4ED65CC-42AC-4319-A906-A53F8A84EE24}" type="datetimeFigureOut">
              <a:rPr lang="it-IT" smtClean="0"/>
              <a:t>15/09/2023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29611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4ED65CC-42AC-4319-A906-A53F8A84EE24}" type="datetimeFigureOut">
              <a:rPr lang="it-IT" smtClean="0"/>
              <a:t>15/09/2023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60214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D65CC-42AC-4319-A906-A53F8A84EE24}" type="datetimeFigureOut">
              <a:rPr lang="it-IT" smtClean="0"/>
              <a:t>15/09/2023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87331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4ED65CC-42AC-4319-A906-A53F8A84EE24}" type="datetimeFigureOut">
              <a:rPr lang="it-IT" smtClean="0"/>
              <a:t>15/09/2023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115711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4ED65CC-42AC-4319-A906-A53F8A84EE24}" type="datetimeFigureOut">
              <a:rPr lang="it-IT" smtClean="0"/>
              <a:t>15/09/2023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A743D0-2F0A-4DA2-9C03-39FC5B7BEE8B}" type="slidenum">
              <a:rPr lang="it-IT" smtClean="0"/>
              <a:t>‹N›</a:t>
            </a:fld>
            <a:endParaRPr lang="it-IT"/>
          </a:p>
        </p:txBody>
      </p:sp>
    </p:spTree>
    <p:extLst>
      <p:ext uri="{BB962C8B-B14F-4D97-AF65-F5344CB8AC3E}">
        <p14:creationId xmlns:p14="http://schemas.microsoft.com/office/powerpoint/2010/main" val="2311185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ED65CC-42AC-4319-A906-A53F8A84EE24}" type="datetimeFigureOut">
              <a:rPr lang="it-IT" smtClean="0"/>
              <a:t>15/09/2023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A743D0-2F0A-4DA2-9C03-39FC5B7BEE8B}" type="slidenum">
              <a:rPr lang="it-IT" smtClean="0"/>
              <a:t>‹N›</a:t>
            </a:fld>
            <a:endParaRPr lang="it-IT"/>
          </a:p>
        </p:txBody>
      </p:sp>
    </p:spTree>
    <p:extLst>
      <p:ext uri="{BB962C8B-B14F-4D97-AF65-F5344CB8AC3E}">
        <p14:creationId xmlns:p14="http://schemas.microsoft.com/office/powerpoint/2010/main" val="4036973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br>
              <a:rPr lang="it-IT" dirty="0"/>
            </a:br>
            <a:r>
              <a:rPr lang="it-IT" sz="3200" dirty="0"/>
              <a:t>«IL SISTEMA SANZIONATORIO IN EDILIZIA»</a:t>
            </a:r>
            <a:br>
              <a:rPr lang="it-IT" sz="3200" dirty="0"/>
            </a:br>
            <a:r>
              <a:rPr lang="it-IT" sz="2800" dirty="0" err="1"/>
              <a:t>dPR</a:t>
            </a:r>
            <a:r>
              <a:rPr lang="it-IT" sz="2800" dirty="0"/>
              <a:t> 380/2001 e legislazione complementare</a:t>
            </a:r>
          </a:p>
        </p:txBody>
      </p:sp>
      <p:sp>
        <p:nvSpPr>
          <p:cNvPr id="3" name="Sottotitolo 2"/>
          <p:cNvSpPr>
            <a:spLocks noGrp="1"/>
          </p:cNvSpPr>
          <p:nvPr>
            <p:ph type="subTitle" idx="1"/>
          </p:nvPr>
        </p:nvSpPr>
        <p:spPr/>
        <p:txBody>
          <a:bodyPr/>
          <a:lstStyle/>
          <a:p>
            <a:r>
              <a:rPr lang="it-IT" dirty="0"/>
              <a:t>Della dott.ssa Roberta </a:t>
            </a:r>
            <a:r>
              <a:rPr lang="it-IT" dirty="0" err="1"/>
              <a:t>Ravasio</a:t>
            </a:r>
            <a:endParaRPr lang="it-IT" dirty="0"/>
          </a:p>
        </p:txBody>
      </p:sp>
    </p:spTree>
    <p:extLst>
      <p:ext uri="{BB962C8B-B14F-4D97-AF65-F5344CB8AC3E}">
        <p14:creationId xmlns:p14="http://schemas.microsoft.com/office/powerpoint/2010/main" val="91068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demolizione/ripristino: in quali ipotesi è disposta)</a:t>
            </a:r>
          </a:p>
        </p:txBody>
      </p:sp>
      <p:sp>
        <p:nvSpPr>
          <p:cNvPr id="3" name="Segnaposto contenuto 2"/>
          <p:cNvSpPr>
            <a:spLocks noGrp="1"/>
          </p:cNvSpPr>
          <p:nvPr>
            <p:ph idx="1"/>
          </p:nvPr>
        </p:nvSpPr>
        <p:spPr/>
        <p:txBody>
          <a:bodyPr>
            <a:normAutofit lnSpcReduction="10000"/>
          </a:bodyPr>
          <a:lstStyle/>
          <a:p>
            <a:r>
              <a:rPr lang="it-IT" dirty="0"/>
              <a:t>- </a:t>
            </a:r>
            <a:r>
              <a:rPr lang="it-IT" b="1" dirty="0"/>
              <a:t>Lottizzazione abusiva, art. 30 comma 8</a:t>
            </a:r>
            <a:r>
              <a:rPr lang="it-IT" dirty="0"/>
              <a:t>: in tal caso la demolizione interviene quando il bene non è già più in proprietà del responsabile;</a:t>
            </a:r>
          </a:p>
          <a:p>
            <a:r>
              <a:rPr lang="it-IT" dirty="0"/>
              <a:t>-</a:t>
            </a:r>
            <a:r>
              <a:rPr lang="it-IT" b="1" dirty="0"/>
              <a:t>Opere eseguite in assenza o in difformità dalla SCIA, nei casi previsti dall’art. 37, comma 2 </a:t>
            </a:r>
            <a:r>
              <a:rPr lang="it-IT" dirty="0"/>
              <a:t>(«</a:t>
            </a:r>
            <a:r>
              <a:rPr lang="it-IT" i="1" dirty="0"/>
              <a:t>Quando le opere realizzate in assenza di segnalazione certificata di inizio </a:t>
            </a:r>
            <a:r>
              <a:rPr lang="it-IT" i="1" dirty="0" err="1"/>
              <a:t>attivita‘</a:t>
            </a:r>
            <a:r>
              <a:rPr lang="it-IT" i="1" dirty="0"/>
              <a:t> consistono in interventi di restauro e di risanamento conservativo, di cui alla lettera c) dell'articolo 3, eseguiti su immobili comunque vincolati in base a leggi statali e regionali, nonché dalle altre norme urbanistiche vigenti, l'autorità competente a vigilare sull'osservanza del vincolo, salva l'applicazione di altre misure e sanzioni previste da norme vigenti, può ordinare la restituzione in pristino a cura e spese del responsabile ed irroga una sanzione pecuniaria da 516 a 10329 euro</a:t>
            </a:r>
            <a:r>
              <a:rPr lang="it-IT" dirty="0"/>
              <a:t>»);</a:t>
            </a:r>
          </a:p>
          <a:p>
            <a:r>
              <a:rPr lang="it-IT" dirty="0"/>
              <a:t>- </a:t>
            </a:r>
            <a:r>
              <a:rPr lang="it-IT" b="1" dirty="0"/>
              <a:t>opere eseguite sulla base di un </a:t>
            </a:r>
            <a:r>
              <a:rPr lang="it-IT" b="1" dirty="0" err="1"/>
              <a:t>P.d.C</a:t>
            </a:r>
            <a:r>
              <a:rPr lang="it-IT" b="1" dirty="0"/>
              <a:t>. annullato, art. 38, comma 1</a:t>
            </a:r>
            <a:r>
              <a:rPr lang="it-IT" dirty="0"/>
              <a:t>;</a:t>
            </a:r>
          </a:p>
          <a:p>
            <a:endParaRPr lang="it-IT" dirty="0"/>
          </a:p>
          <a:p>
            <a:endParaRPr lang="it-IT" dirty="0"/>
          </a:p>
        </p:txBody>
      </p:sp>
    </p:spTree>
    <p:extLst>
      <p:ext uri="{BB962C8B-B14F-4D97-AF65-F5344CB8AC3E}">
        <p14:creationId xmlns:p14="http://schemas.microsoft.com/office/powerpoint/2010/main" val="428477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demolizione/ripristino: in quali ipotesi è disposta)</a:t>
            </a:r>
          </a:p>
        </p:txBody>
      </p:sp>
      <p:sp>
        <p:nvSpPr>
          <p:cNvPr id="3" name="Segnaposto contenuto 2"/>
          <p:cNvSpPr>
            <a:spLocks noGrp="1"/>
          </p:cNvSpPr>
          <p:nvPr>
            <p:ph idx="1"/>
          </p:nvPr>
        </p:nvSpPr>
        <p:spPr/>
        <p:txBody>
          <a:bodyPr>
            <a:normAutofit/>
          </a:bodyPr>
          <a:lstStyle/>
          <a:p>
            <a:r>
              <a:rPr lang="it-IT" dirty="0"/>
              <a:t>- </a:t>
            </a:r>
            <a:r>
              <a:rPr lang="it-IT" b="1" dirty="0"/>
              <a:t>opere eseguite in contrasto con la normativa urbanistica-edilizia: art. 40, comma 1 (intervento sostitutivo della regione</a:t>
            </a:r>
            <a:r>
              <a:rPr lang="it-IT" dirty="0"/>
              <a:t>: «</a:t>
            </a:r>
            <a:r>
              <a:rPr lang="it-IT" i="1" dirty="0"/>
              <a:t>In caso di interventi eseguiti in assenza di permesso di costruire o in contrasto con questo o con le prescrizioni degli strumenti urbanistici o della normativa urbanistico-edilizia, qualora il comune non abbia provveduto entro i termini stabiliti, la regione può disporre la sospensione o la demolizione delle opere eseguite. Il provvedimento di demolizione è adottato entro cinque anni dalla dichiarazione di agibilità dell'intervento.»);</a:t>
            </a:r>
          </a:p>
        </p:txBody>
      </p:sp>
    </p:spTree>
    <p:extLst>
      <p:ext uri="{BB962C8B-B14F-4D97-AF65-F5344CB8AC3E}">
        <p14:creationId xmlns:p14="http://schemas.microsoft.com/office/powerpoint/2010/main" val="259127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demolizione/ripristino: in quali ipotesi è disposta)</a:t>
            </a:r>
          </a:p>
        </p:txBody>
      </p:sp>
      <p:sp>
        <p:nvSpPr>
          <p:cNvPr id="3" name="Segnaposto contenuto 2"/>
          <p:cNvSpPr>
            <a:spLocks noGrp="1"/>
          </p:cNvSpPr>
          <p:nvPr>
            <p:ph idx="1"/>
          </p:nvPr>
        </p:nvSpPr>
        <p:spPr/>
        <p:txBody>
          <a:bodyPr>
            <a:normAutofit fontScale="92500" lnSpcReduction="10000"/>
          </a:bodyPr>
          <a:lstStyle/>
          <a:p>
            <a:r>
              <a:rPr lang="it-IT" b="1" dirty="0"/>
              <a:t>- opere eseguite in assenza di SCIA, nei casi indicati all’art. 37, comma 6 </a:t>
            </a:r>
            <a:r>
              <a:rPr lang="it-IT" dirty="0"/>
              <a:t>(«</a:t>
            </a:r>
            <a:r>
              <a:rPr lang="it-IT" i="1" dirty="0"/>
              <a:t>La mancata segnalazione certificata di inizio </a:t>
            </a:r>
            <a:r>
              <a:rPr lang="it-IT" i="1" dirty="0" err="1"/>
              <a:t>attivita'</a:t>
            </a:r>
            <a:r>
              <a:rPr lang="it-IT" i="1" dirty="0"/>
              <a:t> non comporta l'applicazione delle sanzioni previste dall'articolo 44. Resta comunque salva, ove ne ricorrano i presupposti in relazione all'intervento realizzato, l'applicazione delle sanzioni di cui agli articoli 31, 33, 34, 35 e 44 e dell'accertamento di conformità di cui all'articolo 36</a:t>
            </a:r>
            <a:r>
              <a:rPr lang="it-IT" dirty="0"/>
              <a:t>»);</a:t>
            </a:r>
          </a:p>
          <a:p>
            <a:endParaRPr lang="it-IT" dirty="0"/>
          </a:p>
          <a:p>
            <a:r>
              <a:rPr lang="it-IT" dirty="0"/>
              <a:t>cfr. TAR Latina n. 248 del 28.3.2022; TAR Roma, n. 5389 del 7.5.2023; C.d.S. n. 3454/2018; C.d.S. n. 193/2018: “</a:t>
            </a:r>
            <a:r>
              <a:rPr lang="it-IT" i="1" dirty="0"/>
              <a:t>Atteso che in presenza di abusivismo edilizio, ai sensi degli artt. 22 e 37, comma 1, </a:t>
            </a:r>
            <a:r>
              <a:rPr lang="it-IT" i="1" dirty="0" err="1"/>
              <a:t>d.p.r.</a:t>
            </a:r>
            <a:r>
              <a:rPr lang="it-IT" i="1" dirty="0"/>
              <a:t> n. 380/2001 (</a:t>
            </a:r>
            <a:r>
              <a:rPr lang="it-IT" i="1" dirty="0" err="1"/>
              <a:t>t.u.</a:t>
            </a:r>
            <a:r>
              <a:rPr lang="it-IT" i="1" dirty="0"/>
              <a:t> edilizia), l'applicabilità della sanzione pecuniaria è limitata ai soli interventi astrattamente realizzabili previa denuncia d'inizio attività che siano, altresì, conformi agli strumenti urbanistici vigenti, laddove manchino i presupposti per l'intervento, come, per l'appunto, nel caso in cui l'opera sia stata posta in essere in violazione del regolamento edilizio, è legittima l'ordinanza di demolizione </a:t>
            </a:r>
            <a:r>
              <a:rPr lang="it-IT" dirty="0"/>
              <a:t>“)</a:t>
            </a:r>
          </a:p>
          <a:p>
            <a:endParaRPr lang="it-IT" dirty="0"/>
          </a:p>
        </p:txBody>
      </p:sp>
    </p:spTree>
    <p:extLst>
      <p:ext uri="{BB962C8B-B14F-4D97-AF65-F5344CB8AC3E}">
        <p14:creationId xmlns:p14="http://schemas.microsoft.com/office/powerpoint/2010/main" val="419423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demolizione: organo competente ad adottare il provvedimento</a:t>
            </a:r>
          </a:p>
        </p:txBody>
      </p:sp>
      <p:sp>
        <p:nvSpPr>
          <p:cNvPr id="3" name="Segnaposto contenuto 2"/>
          <p:cNvSpPr>
            <a:spLocks noGrp="1"/>
          </p:cNvSpPr>
          <p:nvPr>
            <p:ph idx="1"/>
          </p:nvPr>
        </p:nvSpPr>
        <p:spPr/>
        <p:txBody>
          <a:bodyPr>
            <a:normAutofit fontScale="85000" lnSpcReduction="10000"/>
          </a:bodyPr>
          <a:lstStyle/>
          <a:p>
            <a:r>
              <a:rPr lang="it-IT" dirty="0"/>
              <a:t>- il dirigente competente del comune o il responsabile dell’ufficio, ai sensi degli artt. 27, 31 , 33, 34 e 37;</a:t>
            </a:r>
          </a:p>
          <a:p>
            <a:r>
              <a:rPr lang="it-IT" dirty="0"/>
              <a:t>	- il soprintendente competente: art. 27, comma 2, ultimo periodo («</a:t>
            </a:r>
            <a:r>
              <a:rPr lang="it-IT" i="1" dirty="0"/>
              <a:t>Per le opere abusivamente realizzate su immobili dichiarati monumento nazionale con provvedimenti aventi forza di legge o dichiarati di interesse particolarmente importante ai sensi degli articoli 6 e 7 del decreto legislativo. 29 ottobre 1999, n.490, o su beni di interesse archeologico, nonché per le opere abusivamente realizzate su immobili soggetti a vincolo o di inedificabilità </a:t>
            </a:r>
            <a:r>
              <a:rPr lang="it-IT" i="1" dirty="0" err="1"/>
              <a:t>assolutain</a:t>
            </a:r>
            <a:r>
              <a:rPr lang="it-IT" i="1" dirty="0"/>
              <a:t> applicazione delle disposizioni del titolo II del decreto legislativo. 29 ottobre 1999, n.490, il Soprintendente, su richiesta della regione, del comune o delle altre autorità preposte alla tutela, ovvero decorso il termine di 180 giorni dall'accertamento dell'illecito, procede alla demolizione, anche avvalendosi delle modalità operative di cui ai commi 55 e 56 </a:t>
            </a:r>
            <a:r>
              <a:rPr lang="it-IT" i="1" dirty="0" err="1"/>
              <a:t>del!'articolo</a:t>
            </a:r>
            <a:r>
              <a:rPr lang="it-IT" i="1" dirty="0"/>
              <a:t> 2 della legge 23 dicembre 1996, n.662</a:t>
            </a:r>
            <a:r>
              <a:rPr lang="it-IT" dirty="0"/>
              <a:t>»)</a:t>
            </a:r>
          </a:p>
          <a:p>
            <a:r>
              <a:rPr lang="it-IT" dirty="0"/>
              <a:t>- la regione, ai sensi dell’art. 40, comma 1, entro 5 anni dalla dichiarazione di agibilità;</a:t>
            </a:r>
          </a:p>
          <a:p>
            <a:r>
              <a:rPr lang="it-IT" dirty="0"/>
              <a:t>	- il prefetto, ai sensi dell’art. 41, comma 1 («</a:t>
            </a:r>
            <a:r>
              <a:rPr lang="it-IT" i="1" dirty="0"/>
              <a:t>In caso di mancato avvio delle procedure di demolizione entro il termine di centottanta giorni all'accertamento dell'abuso, la competenza </a:t>
            </a:r>
            <a:r>
              <a:rPr lang="it-IT" i="1" dirty="0" err="1"/>
              <a:t>e'</a:t>
            </a:r>
            <a:r>
              <a:rPr lang="it-IT" i="1" dirty="0"/>
              <a:t> trasferita all'ufficio del prefetto che provvede alla demolizione…..</a:t>
            </a:r>
            <a:r>
              <a:rPr lang="it-IT" dirty="0"/>
              <a:t>»</a:t>
            </a:r>
          </a:p>
          <a:p>
            <a:endParaRPr lang="it-IT" dirty="0"/>
          </a:p>
        </p:txBody>
      </p:sp>
    </p:spTree>
    <p:extLst>
      <p:ext uri="{BB962C8B-B14F-4D97-AF65-F5344CB8AC3E}">
        <p14:creationId xmlns:p14="http://schemas.microsoft.com/office/powerpoint/2010/main" val="3175380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5. La demolizione. Natura della ingiunzione di demolizione o dell’atto che dispone la demolizione, e obbligo di motivazione:</a:t>
            </a:r>
          </a:p>
        </p:txBody>
      </p:sp>
      <p:sp>
        <p:nvSpPr>
          <p:cNvPr id="3" name="Segnaposto contenuto 2"/>
          <p:cNvSpPr>
            <a:spLocks noGrp="1"/>
          </p:cNvSpPr>
          <p:nvPr>
            <p:ph idx="1"/>
          </p:nvPr>
        </p:nvSpPr>
        <p:spPr/>
        <p:txBody>
          <a:bodyPr>
            <a:normAutofit fontScale="92500" lnSpcReduction="10000"/>
          </a:bodyPr>
          <a:lstStyle/>
          <a:p>
            <a:r>
              <a:rPr lang="it-IT" dirty="0"/>
              <a:t>- ha natura vincolata;</a:t>
            </a:r>
          </a:p>
          <a:p>
            <a:r>
              <a:rPr lang="it-IT" dirty="0"/>
              <a:t>- pertanto è correttamente e sufficientemente motivato con il mero riferimento alla natura abusiva delle opere di cui viene disposta la demolizione (A.P. </a:t>
            </a:r>
            <a:r>
              <a:rPr lang="it-IT" dirty="0" err="1"/>
              <a:t>nn</a:t>
            </a:r>
            <a:r>
              <a:rPr lang="it-IT" dirty="0"/>
              <a:t>. 9 del 2017);</a:t>
            </a:r>
          </a:p>
          <a:p>
            <a:r>
              <a:rPr lang="it-IT" dirty="0"/>
              <a:t>- non rileva il lungo tempo trascorso dalla commissione dell’abuso;</a:t>
            </a:r>
          </a:p>
          <a:p>
            <a:r>
              <a:rPr lang="it-IT" dirty="0"/>
              <a:t>- vizia l’ordine di demolizione solo la circostanza che le opere di cui è ordinata la rimozione non siano abusive (perché assistite da titolo edilizio o perché opere di edilizia libera);</a:t>
            </a:r>
          </a:p>
          <a:p>
            <a:r>
              <a:rPr lang="it-IT" dirty="0"/>
              <a:t>- a quanto sopra fa eccezione solo il caso in cui la demolizione segua all’annullamento del titolo edilizio (A.P. n. 8 del 2017)</a:t>
            </a:r>
          </a:p>
          <a:p>
            <a:r>
              <a:rPr lang="it-IT" dirty="0"/>
              <a:t>- la violazione dell’art. 7 e dell’art. 10 bis della l. n. 241 del 1990 non vizia, ex art. 21 </a:t>
            </a:r>
            <a:r>
              <a:rPr lang="it-IT" dirty="0" err="1"/>
              <a:t>octies</a:t>
            </a:r>
            <a:r>
              <a:rPr lang="it-IT" dirty="0"/>
              <a:t>: va pertanto verificato di volta in volta se sussistano le condizioni ex art. 21 </a:t>
            </a:r>
            <a:r>
              <a:rPr lang="it-IT" dirty="0" err="1"/>
              <a:t>octies</a:t>
            </a:r>
            <a:r>
              <a:rPr lang="it-IT" dirty="0"/>
              <a:t>, per non annullare l’atto illegittimo.</a:t>
            </a:r>
          </a:p>
          <a:p>
            <a:endParaRPr lang="it-IT" dirty="0"/>
          </a:p>
        </p:txBody>
      </p:sp>
    </p:spTree>
    <p:extLst>
      <p:ext uri="{BB962C8B-B14F-4D97-AF65-F5344CB8AC3E}">
        <p14:creationId xmlns:p14="http://schemas.microsoft.com/office/powerpoint/2010/main" val="204326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6. La demolizione - Casi di esecuzione «in danno»</a:t>
            </a:r>
          </a:p>
        </p:txBody>
      </p:sp>
      <p:sp>
        <p:nvSpPr>
          <p:cNvPr id="3" name="Segnaposto contenuto 2"/>
          <p:cNvSpPr>
            <a:spLocks noGrp="1"/>
          </p:cNvSpPr>
          <p:nvPr>
            <p:ph idx="1"/>
          </p:nvPr>
        </p:nvSpPr>
        <p:spPr/>
        <p:txBody>
          <a:bodyPr>
            <a:normAutofit lnSpcReduction="10000"/>
          </a:bodyPr>
          <a:lstStyle/>
          <a:p>
            <a:r>
              <a:rPr lang="it-IT" b="1" dirty="0"/>
              <a:t>Amministrazione e organo competente e situazioni in cui è disposta:</a:t>
            </a:r>
          </a:p>
          <a:p>
            <a:pPr lvl="1"/>
            <a:r>
              <a:rPr lang="it-IT" dirty="0"/>
              <a:t>- il dirigente del comune o il soprintendente, nei casi previsti dall’art. 27, comma 2;</a:t>
            </a:r>
          </a:p>
          <a:p>
            <a:pPr lvl="1"/>
            <a:r>
              <a:rPr lang="it-IT" dirty="0"/>
              <a:t>- dal dirigente del comune, in caso di accertata lottizzazione abusiva (art. 30, comma 8);</a:t>
            </a:r>
          </a:p>
          <a:p>
            <a:pPr lvl="1"/>
            <a:r>
              <a:rPr lang="it-IT" dirty="0"/>
              <a:t>il dirigente del comune, ai sensi dell’art. 31 comma 5, dopo l’acquisizione in proprietà delle opere abusive e del relativo sedime (facoltativa);</a:t>
            </a:r>
          </a:p>
          <a:p>
            <a:pPr lvl="1"/>
            <a:r>
              <a:rPr lang="it-IT" dirty="0"/>
              <a:t>il dirigente, ai sensi dell’art. 33, comma 1 (ristrutturazione edilizia in assenza o in totale difformità dal </a:t>
            </a:r>
            <a:r>
              <a:rPr lang="it-IT" dirty="0" err="1"/>
              <a:t>P.d.C</a:t>
            </a:r>
            <a:r>
              <a:rPr lang="it-IT" dirty="0"/>
              <a:t>.);</a:t>
            </a:r>
          </a:p>
          <a:p>
            <a:pPr lvl="1"/>
            <a:r>
              <a:rPr lang="it-IT" dirty="0"/>
              <a:t>il dirigente, ai sensi dell’art. 34, comma 1 (interventi eseguiti in parziale difformità dal </a:t>
            </a:r>
            <a:r>
              <a:rPr lang="it-IT" dirty="0" err="1"/>
              <a:t>P.d.C</a:t>
            </a:r>
            <a:r>
              <a:rPr lang="it-IT" dirty="0"/>
              <a:t>.);</a:t>
            </a:r>
          </a:p>
          <a:p>
            <a:pPr lvl="1"/>
            <a:r>
              <a:rPr lang="it-IT" dirty="0"/>
              <a:t>l’amministrazione preposta alla tutela dei vincoli gravanti sulle opere abusive, ai sensi dell’art. 31 comma 6 e 37, comma 2;</a:t>
            </a:r>
          </a:p>
          <a:p>
            <a:endParaRPr lang="it-IT" dirty="0"/>
          </a:p>
        </p:txBody>
      </p:sp>
    </p:spTree>
    <p:extLst>
      <p:ext uri="{BB962C8B-B14F-4D97-AF65-F5344CB8AC3E}">
        <p14:creationId xmlns:p14="http://schemas.microsoft.com/office/powerpoint/2010/main" val="109382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 Casi di esecuzione «in danno»)</a:t>
            </a:r>
          </a:p>
        </p:txBody>
      </p:sp>
      <p:sp>
        <p:nvSpPr>
          <p:cNvPr id="3" name="Segnaposto contenuto 2"/>
          <p:cNvSpPr>
            <a:spLocks noGrp="1"/>
          </p:cNvSpPr>
          <p:nvPr>
            <p:ph idx="1"/>
          </p:nvPr>
        </p:nvSpPr>
        <p:spPr/>
        <p:txBody>
          <a:bodyPr/>
          <a:lstStyle/>
          <a:p>
            <a:pPr marL="0" indent="0">
              <a:buNone/>
            </a:pPr>
            <a:r>
              <a:rPr lang="it-IT" dirty="0"/>
              <a:t>(segue)</a:t>
            </a:r>
          </a:p>
          <a:p>
            <a:pPr marL="0" indent="0">
              <a:buNone/>
            </a:pPr>
            <a:r>
              <a:rPr lang="it-IT" dirty="0"/>
              <a:t>		- il dirigente, ai sensi dell’art. 35, comma 2, per opere abusive realizzate su area demaniale;</a:t>
            </a:r>
          </a:p>
          <a:p>
            <a:pPr marL="0" indent="0">
              <a:buNone/>
            </a:pPr>
            <a:r>
              <a:rPr lang="it-IT" dirty="0"/>
              <a:t>		- la regione, nei casi previsti dall’art. 40, comma 4;</a:t>
            </a:r>
          </a:p>
          <a:p>
            <a:pPr marL="0" indent="0">
              <a:buNone/>
            </a:pPr>
            <a:r>
              <a:rPr lang="it-IT" dirty="0"/>
              <a:t>		- il prefetto, ai sensi dell’art. 41, comma 1 (intervento sostitutivo per inerzia degli organi competenti)</a:t>
            </a:r>
          </a:p>
          <a:p>
            <a:endParaRPr lang="it-IT" dirty="0"/>
          </a:p>
          <a:p>
            <a:pPr marL="0" indent="0">
              <a:buNone/>
            </a:pPr>
            <a:r>
              <a:rPr lang="it-IT" dirty="0"/>
              <a:t>- l’esecuzione è disposta a cura dell’amministrazione, generalmente «ad </a:t>
            </a:r>
            <a:r>
              <a:rPr lang="it-IT" dirty="0" err="1"/>
              <a:t>horas</a:t>
            </a:r>
            <a:r>
              <a:rPr lang="it-IT" dirty="0"/>
              <a:t>», e a spese del destinatario</a:t>
            </a:r>
          </a:p>
        </p:txBody>
      </p:sp>
    </p:spTree>
    <p:extLst>
      <p:ext uri="{BB962C8B-B14F-4D97-AF65-F5344CB8AC3E}">
        <p14:creationId xmlns:p14="http://schemas.microsoft.com/office/powerpoint/2010/main" val="2512400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7. La demolizione – L’ingiunzione di demolizione</a:t>
            </a:r>
          </a:p>
        </p:txBody>
      </p:sp>
      <p:sp>
        <p:nvSpPr>
          <p:cNvPr id="3" name="Segnaposto contenuto 2"/>
          <p:cNvSpPr>
            <a:spLocks noGrp="1"/>
          </p:cNvSpPr>
          <p:nvPr>
            <p:ph idx="1"/>
          </p:nvPr>
        </p:nvSpPr>
        <p:spPr/>
        <p:txBody>
          <a:bodyPr>
            <a:normAutofit/>
          </a:bodyPr>
          <a:lstStyle/>
          <a:p>
            <a:r>
              <a:rPr lang="it-IT" dirty="0"/>
              <a:t>- salvi i casi specifici in cui può essere disposta la demolizione in danno, la demolizione è sempre oggetto di una ingiunzione/ordine di demolizione/rimozione;</a:t>
            </a:r>
          </a:p>
          <a:p>
            <a:r>
              <a:rPr lang="it-IT" dirty="0"/>
              <a:t>- è disposta a cura e spese del destinatario dell’ordine;</a:t>
            </a:r>
          </a:p>
          <a:p>
            <a:r>
              <a:rPr lang="it-IT" dirty="0"/>
              <a:t>- destinatario ne è il proprietario o il responsabile degli abusi (quindi non il mero possessore/detentore di cui non sia accertata la responsabilità);</a:t>
            </a:r>
          </a:p>
          <a:p>
            <a:r>
              <a:rPr lang="it-IT" dirty="0"/>
              <a:t>- viene pertanto assegnato un termine per l’adempimento, che é:</a:t>
            </a:r>
          </a:p>
          <a:p>
            <a:pPr lvl="2"/>
            <a:r>
              <a:rPr lang="it-IT" dirty="0"/>
              <a:t>-  di 90 gg nel caso di abusi ex art. 31 (assenza o totale difformità dal permesso di costruire);</a:t>
            </a:r>
          </a:p>
          <a:p>
            <a:pPr lvl="2"/>
            <a:r>
              <a:rPr lang="it-IT" dirty="0"/>
              <a:t>- il “congruo termine” stabilito dal dirigente, nei casi di cui all’art. 33 (ristrutturazione edilizia in assenza di </a:t>
            </a:r>
            <a:r>
              <a:rPr lang="it-IT" dirty="0" err="1"/>
              <a:t>P.d.C</a:t>
            </a:r>
            <a:r>
              <a:rPr lang="it-IT" dirty="0"/>
              <a:t>. o in totale difformità) nonché nei casi di cui all’art. 34 (interventi in parziale difformità dal </a:t>
            </a:r>
            <a:r>
              <a:rPr lang="it-IT" dirty="0" err="1"/>
              <a:t>P.d.C</a:t>
            </a:r>
            <a:r>
              <a:rPr lang="it-IT" dirty="0"/>
              <a:t>.);</a:t>
            </a:r>
          </a:p>
          <a:p>
            <a:endParaRPr lang="it-IT" dirty="0"/>
          </a:p>
        </p:txBody>
      </p:sp>
    </p:spTree>
    <p:extLst>
      <p:ext uri="{BB962C8B-B14F-4D97-AF65-F5344CB8AC3E}">
        <p14:creationId xmlns:p14="http://schemas.microsoft.com/office/powerpoint/2010/main" val="105356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 L’ingiunzione di demolizione)</a:t>
            </a:r>
          </a:p>
        </p:txBody>
      </p:sp>
      <p:sp>
        <p:nvSpPr>
          <p:cNvPr id="3" name="Segnaposto contenuto 2"/>
          <p:cNvSpPr>
            <a:spLocks noGrp="1"/>
          </p:cNvSpPr>
          <p:nvPr>
            <p:ph idx="1"/>
          </p:nvPr>
        </p:nvSpPr>
        <p:spPr/>
        <p:txBody>
          <a:bodyPr/>
          <a:lstStyle/>
          <a:p>
            <a:r>
              <a:rPr lang="it-IT" dirty="0"/>
              <a:t>- nei casi ex art. 31 (interventi in assenza o totale difformità dal </a:t>
            </a:r>
            <a:r>
              <a:rPr lang="it-IT" dirty="0" err="1"/>
              <a:t>P.d.C</a:t>
            </a:r>
            <a:r>
              <a:rPr lang="it-IT" dirty="0"/>
              <a:t>.) deve contenere l’avviso circa la acquisizione della proprietà delle opere e del sedime a favore del Comune, in caso di mancata ottemperanza (a differenza delle ingiunzioni a demolire ex artt. 33, 34 e 35, laddove, scaduto il termine la demolizione è eseguita «in danno»)</a:t>
            </a:r>
          </a:p>
          <a:p>
            <a:r>
              <a:rPr lang="it-IT" dirty="0"/>
              <a:t>- l’individuazione dell’area di sedime può essere effettuata con il verbale di accertamento di inottemperanza, ex art. 31 comma 4.</a:t>
            </a:r>
          </a:p>
          <a:p>
            <a:endParaRPr lang="it-IT" dirty="0"/>
          </a:p>
        </p:txBody>
      </p:sp>
    </p:spTree>
    <p:extLst>
      <p:ext uri="{BB962C8B-B14F-4D97-AF65-F5344CB8AC3E}">
        <p14:creationId xmlns:p14="http://schemas.microsoft.com/office/powerpoint/2010/main" val="3734065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8. La demolizione - Conseguenze della mancata ottemperanza</a:t>
            </a:r>
          </a:p>
        </p:txBody>
      </p:sp>
      <p:sp>
        <p:nvSpPr>
          <p:cNvPr id="3" name="Segnaposto contenuto 2"/>
          <p:cNvSpPr>
            <a:spLocks noGrp="1"/>
          </p:cNvSpPr>
          <p:nvPr>
            <p:ph idx="1"/>
          </p:nvPr>
        </p:nvSpPr>
        <p:spPr/>
        <p:txBody>
          <a:bodyPr/>
          <a:lstStyle/>
          <a:p>
            <a:r>
              <a:rPr lang="it-IT" dirty="0"/>
              <a:t>- se l’ingiunzione è stata emessa ai sensi dell’art. 31:</a:t>
            </a:r>
          </a:p>
          <a:p>
            <a:pPr lvl="2"/>
            <a:r>
              <a:rPr lang="it-IT" dirty="0"/>
              <a:t>a) acquisizione della proprietà delle opere e del sedime in capo al comune;</a:t>
            </a:r>
          </a:p>
          <a:p>
            <a:pPr lvl="2"/>
            <a:r>
              <a:rPr lang="it-IT" dirty="0"/>
              <a:t>b) è irrogata al destinatario dell’ingiunzione non ottemperata la sanzione pecuniaria ex art. 31, comma 4 bis;</a:t>
            </a:r>
          </a:p>
          <a:p>
            <a:pPr lvl="2"/>
            <a:r>
              <a:rPr lang="it-IT" dirty="0"/>
              <a:t>c) vedere ordinanza di rimessione alla Plenaria n. 3974 del 1.4.2023</a:t>
            </a:r>
          </a:p>
          <a:p>
            <a:r>
              <a:rPr lang="it-IT" dirty="0"/>
              <a:t>	- se l’ingiunzione di demolizione è stata adottata ai sensi degli artt. 33, 34, 35, 40:</a:t>
            </a:r>
          </a:p>
          <a:p>
            <a:pPr lvl="2"/>
            <a:r>
              <a:rPr lang="it-IT" dirty="0"/>
              <a:t>scatta l’esecuzione a cura dell’amministrazione e a spese del responsabile, cioè l’esecuzione in danno</a:t>
            </a:r>
          </a:p>
          <a:p>
            <a:endParaRPr lang="it-IT" dirty="0"/>
          </a:p>
        </p:txBody>
      </p:sp>
    </p:spTree>
    <p:extLst>
      <p:ext uri="{BB962C8B-B14F-4D97-AF65-F5344CB8AC3E}">
        <p14:creationId xmlns:p14="http://schemas.microsoft.com/office/powerpoint/2010/main" val="186802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1.La nozione di abuso edilizio</a:t>
            </a:r>
          </a:p>
        </p:txBody>
      </p:sp>
      <p:sp>
        <p:nvSpPr>
          <p:cNvPr id="3" name="Segnaposto contenuto 2"/>
          <p:cNvSpPr>
            <a:spLocks noGrp="1"/>
          </p:cNvSpPr>
          <p:nvPr>
            <p:ph idx="1"/>
          </p:nvPr>
        </p:nvSpPr>
        <p:spPr/>
        <p:txBody>
          <a:bodyPr>
            <a:normAutofit/>
          </a:bodyPr>
          <a:lstStyle/>
          <a:p>
            <a:pPr algn="just"/>
            <a:r>
              <a:rPr lang="it-IT" dirty="0"/>
              <a:t>- A) realizzazione di un intervento edilizio in assenza e/o in difformità da un titolo edilizio:</a:t>
            </a:r>
          </a:p>
          <a:p>
            <a:pPr algn="just"/>
            <a:endParaRPr lang="it-IT" dirty="0"/>
          </a:p>
          <a:p>
            <a:pPr algn="just"/>
            <a:r>
              <a:rPr lang="it-IT" dirty="0"/>
              <a:t>In linea generale, non rileva la conformità/difformità dell’intervento edilizio rispetto alle norme edilizie e urbanistiche;</a:t>
            </a:r>
          </a:p>
          <a:p>
            <a:pPr algn="just"/>
            <a:endParaRPr lang="it-IT" dirty="0"/>
          </a:p>
          <a:p>
            <a:pPr algn="just"/>
            <a:r>
              <a:rPr lang="it-IT" dirty="0"/>
              <a:t>Il riferimento per valutare se esistono abusi edilizi va effettuato prima di tutto rispetto al c.d. «stato legittimo» dell’immobile, come definito dall’art. 9 bis, comma 1 bis, del </a:t>
            </a:r>
            <a:r>
              <a:rPr lang="it-IT" dirty="0" err="1"/>
              <a:t>dPR</a:t>
            </a:r>
            <a:r>
              <a:rPr lang="it-IT" dirty="0"/>
              <a:t> 380/2001</a:t>
            </a:r>
          </a:p>
          <a:p>
            <a:endParaRPr lang="it-IT" dirty="0"/>
          </a:p>
        </p:txBody>
      </p:sp>
      <p:sp>
        <p:nvSpPr>
          <p:cNvPr id="4" name="Freccia in giù 3"/>
          <p:cNvSpPr/>
          <p:nvPr/>
        </p:nvSpPr>
        <p:spPr>
          <a:xfrm>
            <a:off x="1522141" y="2843561"/>
            <a:ext cx="323385" cy="401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flipV="1">
            <a:off x="1638115" y="3834905"/>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1616927" y="3838767"/>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1615255" y="3888348"/>
            <a:ext cx="47391"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1615255" y="3880624"/>
            <a:ext cx="224696" cy="3568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17779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Conseguenze della mancata ottemperanza)</a:t>
            </a:r>
          </a:p>
        </p:txBody>
      </p:sp>
      <p:sp>
        <p:nvSpPr>
          <p:cNvPr id="3" name="Segnaposto contenuto 2"/>
          <p:cNvSpPr>
            <a:spLocks noGrp="1"/>
          </p:cNvSpPr>
          <p:nvPr>
            <p:ph idx="1"/>
          </p:nvPr>
        </p:nvSpPr>
        <p:spPr/>
        <p:txBody>
          <a:bodyPr>
            <a:normAutofit fontScale="70000" lnSpcReduction="20000"/>
          </a:bodyPr>
          <a:lstStyle/>
          <a:p>
            <a:r>
              <a:rPr lang="it-IT" dirty="0"/>
              <a:t>Quesiti rimessi alla Adunanza Plenaria del Consiglio di Stato con ordinanza n. 3974 del 1.4.2023:</a:t>
            </a:r>
          </a:p>
          <a:p>
            <a:r>
              <a:rPr lang="it-IT" dirty="0"/>
              <a:t>1) se, e in che limiti, l’inottemperanza alla ingiunzione di demolizione adottata ai sensi dell’art. 31, comma 3, del D.P.R. n. 380/2001, abbia effetti traslativi automatici che si verificano alla scadenza del termine di novanta giorni assegnato al privato per la demolizione;</a:t>
            </a:r>
          </a:p>
          <a:p>
            <a:endParaRPr lang="it-IT" dirty="0"/>
          </a:p>
          <a:p>
            <a:r>
              <a:rPr lang="it-IT" dirty="0"/>
              <a:t>2) se l’art. 31, comma 4 bis, del D.P.R. n. 380/2001sanzioni l’illecito costituito dall’abuso edilizio o, invece, un illecito autonomo di natura omissiva, id est l’inottemperanza alla ingiunzione di demolizione;</a:t>
            </a:r>
          </a:p>
          <a:p>
            <a:endParaRPr lang="it-IT" dirty="0"/>
          </a:p>
          <a:p>
            <a:r>
              <a:rPr lang="it-IT" dirty="0"/>
              <a:t>3) se l’inottemperanza all’ordine di demolizione configuri un illecito permanente ovvero un illecito istantaneo ad effetti eventualmente permanenti;</a:t>
            </a:r>
          </a:p>
          <a:p>
            <a:endParaRPr lang="it-IT" dirty="0"/>
          </a:p>
          <a:p>
            <a:r>
              <a:rPr lang="it-IT" dirty="0"/>
              <a:t>4) se la sanzione di cui all’art 31, comma 4 bis, D.P.R. 380/2001 possa essere irrogata nei confronti di soggetti che hanno ricevuto la notifica dell’ordinanza di demolizione prima dell’entrata in vigore della L. n. 164 in data 11.11.2014, quando il termine di novanta giorni, di cui all’art. 31, comma 3, risulti a tale data già scaduto e detti soggetti più non possano demolire un bene non più loro, sempre sul presupposto che a tale data la perdita della proprietà in favore del Comune costituisca un effetto del tutto automatico.</a:t>
            </a:r>
          </a:p>
        </p:txBody>
      </p:sp>
    </p:spTree>
    <p:extLst>
      <p:ext uri="{BB962C8B-B14F-4D97-AF65-F5344CB8AC3E}">
        <p14:creationId xmlns:p14="http://schemas.microsoft.com/office/powerpoint/2010/main" val="1971396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9. Differenza tra interventi eseguiti in difformità totale o variante essenziale e interventi eseguiti in difformità parziale, da </a:t>
            </a:r>
            <a:r>
              <a:rPr lang="it-IT" sz="2800" dirty="0" err="1"/>
              <a:t>p.d.C</a:t>
            </a:r>
            <a:r>
              <a:rPr lang="it-IT" sz="2800" dirty="0"/>
              <a:t>.:</a:t>
            </a:r>
          </a:p>
        </p:txBody>
      </p:sp>
      <p:sp>
        <p:nvSpPr>
          <p:cNvPr id="3" name="Segnaposto contenuto 2"/>
          <p:cNvSpPr>
            <a:spLocks noGrp="1"/>
          </p:cNvSpPr>
          <p:nvPr>
            <p:ph idx="1"/>
          </p:nvPr>
        </p:nvSpPr>
        <p:spPr/>
        <p:txBody>
          <a:bodyPr/>
          <a:lstStyle/>
          <a:p>
            <a:r>
              <a:rPr lang="it-IT" dirty="0"/>
              <a:t>- gli interventi in variante essenziale sono quelli individuati dall’art. 32 e dalle specifiche norme regionali;</a:t>
            </a:r>
          </a:p>
          <a:p>
            <a:r>
              <a:rPr lang="it-IT" dirty="0"/>
              <a:t>- la natura essenziale o non essenziale delle varianti, ai fini di stabilire se si applichi l’art. 31, oppure l’art. 34, va effettuata con riferimento a quanto assentito con i titoli edilizi, se esistenti, e quindi con riferimento allo “stato legittimo” dell’immobile;</a:t>
            </a:r>
          </a:p>
          <a:p>
            <a:r>
              <a:rPr lang="it-IT" dirty="0"/>
              <a:t>- non rileva, ai fini in questione, l’entità dello scostamento rispetto alla normativa urbanistica ed edilizia vigente.</a:t>
            </a:r>
          </a:p>
          <a:p>
            <a:endParaRPr lang="it-IT" dirty="0"/>
          </a:p>
        </p:txBody>
      </p:sp>
    </p:spTree>
    <p:extLst>
      <p:ext uri="{BB962C8B-B14F-4D97-AF65-F5344CB8AC3E}">
        <p14:creationId xmlns:p14="http://schemas.microsoft.com/office/powerpoint/2010/main" val="403759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(Segue. Differenza tra interventi eseguiti in difformità totale o variante essenziale e interventi eseguiti in difformità parziale, da </a:t>
            </a:r>
            <a:r>
              <a:rPr lang="it-IT" sz="2800" dirty="0" err="1"/>
              <a:t>p.d.C</a:t>
            </a:r>
            <a:r>
              <a:rPr lang="it-IT" sz="2800" dirty="0"/>
              <a:t>.:</a:t>
            </a:r>
          </a:p>
        </p:txBody>
      </p:sp>
      <p:sp>
        <p:nvSpPr>
          <p:cNvPr id="3" name="Segnaposto contenuto 2"/>
          <p:cNvSpPr>
            <a:spLocks noGrp="1"/>
          </p:cNvSpPr>
          <p:nvPr>
            <p:ph idx="1"/>
          </p:nvPr>
        </p:nvSpPr>
        <p:spPr/>
        <p:txBody>
          <a:bodyPr>
            <a:normAutofit lnSpcReduction="10000"/>
          </a:bodyPr>
          <a:lstStyle/>
          <a:p>
            <a:r>
              <a:rPr lang="it-IT" sz="1100" b="1" dirty="0"/>
              <a:t>Art. 32 </a:t>
            </a:r>
            <a:r>
              <a:rPr lang="it-IT" sz="1100" b="1" dirty="0" err="1"/>
              <a:t>dPR</a:t>
            </a:r>
            <a:r>
              <a:rPr lang="it-IT" sz="1100" b="1" dirty="0"/>
              <a:t> 380/2001:</a:t>
            </a:r>
          </a:p>
          <a:p>
            <a:r>
              <a:rPr lang="it-IT" sz="1100" i="1" dirty="0"/>
              <a:t>«1. Fermo restando quanto disposto dal comma 1 dell'articolo 31, le regioni stabiliscono quali siano le variazioni essenziali al progetto approvato, tenuto conto che l'essenzialità ricorre esclusivamente quando si verifica una o più delle seguenti condizioni:</a:t>
            </a:r>
          </a:p>
          <a:p>
            <a:r>
              <a:rPr lang="it-IT" sz="1100" i="1" dirty="0"/>
              <a:t>a) mutamento della destinazione d'uso che implichi variazione degli </a:t>
            </a:r>
            <a:r>
              <a:rPr lang="it-IT" sz="1100" i="1" dirty="0" err="1"/>
              <a:t>standards</a:t>
            </a:r>
            <a:r>
              <a:rPr lang="it-IT" sz="1100" i="1" dirty="0"/>
              <a:t> previsti dal decreto ministeriale 2 aprile 1968, pubblicato nella Gazzetta Ufficiale n. 97 del 16 aprile 1968;</a:t>
            </a:r>
          </a:p>
          <a:p>
            <a:r>
              <a:rPr lang="it-IT" sz="1100" i="1" dirty="0"/>
              <a:t>b) aumento consistente della cubatura o della superficie di solaio da valutare in relazione al progetto approvato;</a:t>
            </a:r>
          </a:p>
          <a:p>
            <a:r>
              <a:rPr lang="it-IT" sz="1100" i="1" dirty="0"/>
              <a:t>c) modifiche sostanziali di parametri urbanistico-edilizi del progetto approvato ovvero della localizzazione dell'edificio sull'area di pertinenza;</a:t>
            </a:r>
          </a:p>
          <a:p>
            <a:r>
              <a:rPr lang="it-IT" sz="1100" i="1" dirty="0"/>
              <a:t>d) mutamento delle caratteristiche dell'intervento edilizio assentito;</a:t>
            </a:r>
          </a:p>
          <a:p>
            <a:r>
              <a:rPr lang="it-IT" sz="1100" i="1" dirty="0"/>
              <a:t>e) violazione delle norme vigenti in materia di edilizia antisismica, quando non attenga a fatti procedurali.</a:t>
            </a:r>
          </a:p>
          <a:p>
            <a:r>
              <a:rPr lang="it-IT" sz="1100" i="1" dirty="0"/>
              <a:t>2. Non possono ritenersi comunque variazioni essenziali quelle che incidono sulla entità delle cubature accessorie, sui volumi tecnici e sulla distribuzione interna delle singole unità abitative.</a:t>
            </a:r>
          </a:p>
          <a:p>
            <a:r>
              <a:rPr lang="it-IT" sz="1100" i="1" dirty="0"/>
              <a:t>3. Gli interventi di cui al comma 1, effettuati su immobili sottoposti a vincolo storico, artistico, architettonico, archeologico, paesistico, ambientale e idrogeologico, nonché su immobili ricadenti sui parchi o in aree protette nazionali e regionali, sono considerati in totale difformità dal permesso, ai sensi e per gli effetti degli articoli 31 e 44. Tutti gli altri interventi sui medesimi immobili sono considerati variazioni essenziali.»</a:t>
            </a:r>
          </a:p>
        </p:txBody>
      </p:sp>
    </p:spTree>
    <p:extLst>
      <p:ext uri="{BB962C8B-B14F-4D97-AF65-F5344CB8AC3E}">
        <p14:creationId xmlns:p14="http://schemas.microsoft.com/office/powerpoint/2010/main" val="2712634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10. Le sanzioni pecuniarie in luogo della demolizione: la c.d. “fiscalizzazione” degli abusi edilizi.</a:t>
            </a:r>
          </a:p>
        </p:txBody>
      </p:sp>
      <p:sp>
        <p:nvSpPr>
          <p:cNvPr id="3" name="Segnaposto contenuto 2"/>
          <p:cNvSpPr>
            <a:spLocks noGrp="1"/>
          </p:cNvSpPr>
          <p:nvPr>
            <p:ph idx="1"/>
          </p:nvPr>
        </p:nvSpPr>
        <p:spPr/>
        <p:txBody>
          <a:bodyPr>
            <a:normAutofit fontScale="70000" lnSpcReduction="20000"/>
          </a:bodyPr>
          <a:lstStyle/>
          <a:p>
            <a:r>
              <a:rPr lang="it-IT" dirty="0"/>
              <a:t>- la demolizione non viene eseguita, e in luogo di questa il destinatario dell’ingiunzione deve pagare una somma di danaro, determinata secondo i criteri indicati dalla norma;</a:t>
            </a:r>
          </a:p>
          <a:p>
            <a:r>
              <a:rPr lang="it-IT" dirty="0"/>
              <a:t>- non è consentita per gli interventi ex art. 31 (perché in sostanza si tratta di abusi che presuppongono la totale abusività delle opere);</a:t>
            </a:r>
          </a:p>
          <a:p>
            <a:r>
              <a:rPr lang="it-IT" dirty="0"/>
              <a:t>- è prevista per gli abusi sanzionati ex artt. 33 e 34: presuppone che vi sia una parte abusiva ed una parte legittimamente realizzata, che potrebbe essere compromessa dalla demolizione della parte abusiva; </a:t>
            </a:r>
          </a:p>
          <a:p>
            <a:r>
              <a:rPr lang="it-IT" dirty="0"/>
              <a:t>si pongono le seguenti questioni:</a:t>
            </a:r>
          </a:p>
          <a:p>
            <a:pPr lvl="2"/>
            <a:r>
              <a:rPr lang="it-IT" dirty="0"/>
              <a:t>- se debba essere valutata prima della emissione dell’ordine di demolizione: secondo la giurisprudenza no, può essere valutata anche in sede esecutiva);</a:t>
            </a:r>
          </a:p>
          <a:p>
            <a:pPr lvl="2"/>
            <a:r>
              <a:rPr lang="it-IT" dirty="0"/>
              <a:t>- è tutelabile, con la “fiscalizzazione” anche la parte di immobile sanata con condono (che per definizione presuppone la non conformità dell’abuso)? </a:t>
            </a:r>
          </a:p>
          <a:p>
            <a:pPr lvl="2"/>
            <a:r>
              <a:rPr lang="it-IT" dirty="0"/>
              <a:t>- cosa si intende per “ripristino non possibile”, di cui all’art. 33 comma 2? Vi è differenza con l’art. 34, comma 1, che consente la “fiscalizzazione” se la demolizione “non può avvenire senza pregiudizio della parte eseguita in conformità”?</a:t>
            </a:r>
          </a:p>
          <a:p>
            <a:pPr lvl="2"/>
            <a:r>
              <a:rPr lang="it-IT" dirty="0"/>
              <a:t>- il principio di proporzionalità della sanzione preclude la demolizione, se questa richieda accorgimenti tecnici molto costosi?</a:t>
            </a:r>
          </a:p>
          <a:p>
            <a:pPr lvl="2"/>
            <a:r>
              <a:rPr lang="it-IT" dirty="0"/>
              <a:t>- quali effetti produce la “fiscalizzazione”? In particolare, si producono effetti analoghi alla sanatoria ex art. 36? No (vedi infra)</a:t>
            </a:r>
          </a:p>
          <a:p>
            <a:endParaRPr lang="it-IT" dirty="0"/>
          </a:p>
        </p:txBody>
      </p:sp>
    </p:spTree>
    <p:extLst>
      <p:ext uri="{BB962C8B-B14F-4D97-AF65-F5344CB8AC3E}">
        <p14:creationId xmlns:p14="http://schemas.microsoft.com/office/powerpoint/2010/main" val="171469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(segue: Le sanzioni pecuniarie in luogo della demolizione: la c.d. “fiscalizzazione” degli abusi edilizi.)</a:t>
            </a:r>
          </a:p>
        </p:txBody>
      </p:sp>
      <p:sp>
        <p:nvSpPr>
          <p:cNvPr id="3" name="Segnaposto contenuto 2"/>
          <p:cNvSpPr>
            <a:spLocks noGrp="1"/>
          </p:cNvSpPr>
          <p:nvPr>
            <p:ph idx="1"/>
          </p:nvPr>
        </p:nvSpPr>
        <p:spPr/>
        <p:txBody>
          <a:bodyPr>
            <a:normAutofit fontScale="92500" lnSpcReduction="20000"/>
          </a:bodyPr>
          <a:lstStyle/>
          <a:p>
            <a:r>
              <a:rPr lang="it-IT" dirty="0"/>
              <a:t>- è prevista per le opere divenute abusive a seguito di annullamento del titolo edilizio, ai sensi dell’art. 38:</a:t>
            </a:r>
          </a:p>
          <a:p>
            <a:r>
              <a:rPr lang="it-IT" dirty="0"/>
              <a:t>«</a:t>
            </a:r>
            <a:r>
              <a:rPr lang="it-IT" i="1" dirty="0"/>
              <a:t>1. In caso di annullamento del permesso di costruire, qualora non sia possibile, in base a motivata valutazione, la rimozione dei vizi delle procedure amministrative o la restituzione in pristino, il dirigente o il responsabile del competente ufficio comunale applica una sanzione pecuniaria pari al valore venale delle opere o loro parti abusivamente eseguite, valutato dall'agenzia del territorio, anche sulla base di accordi stipulati tra quest'ultima e l'amministrazione comunale. La valutazione dell'agenzia è notificata all'interessato dal dirigente o dal responsabile dell'ufficio e diviene definitiva decorsi i termini di impugnativa.</a:t>
            </a:r>
          </a:p>
          <a:p>
            <a:r>
              <a:rPr lang="it-IT" i="1" dirty="0"/>
              <a:t>2. L'integrale corresponsione della sanzione pecuniaria irrogata produce i medesimi effetti del permesso di costruire in sanatoria di cui all'articolo 36.</a:t>
            </a:r>
          </a:p>
          <a:p>
            <a:r>
              <a:rPr lang="it-IT" i="1" dirty="0"/>
              <a:t>2-bis. Le disposizioni del presente articolo si applicano anche agli interventi edilizi di cui all'articolo 23, comma </a:t>
            </a:r>
            <a:r>
              <a:rPr lang="it-IT" dirty="0"/>
              <a:t>01, in caso di accertamento dell'inesistenza dei presupposti per la formazione del titolo»</a:t>
            </a:r>
          </a:p>
          <a:p>
            <a:pPr marL="0" indent="0">
              <a:buNone/>
            </a:pPr>
            <a:endParaRPr lang="it-IT" dirty="0"/>
          </a:p>
        </p:txBody>
      </p:sp>
    </p:spTree>
    <p:extLst>
      <p:ext uri="{BB962C8B-B14F-4D97-AF65-F5344CB8AC3E}">
        <p14:creationId xmlns:p14="http://schemas.microsoft.com/office/powerpoint/2010/main" val="2918277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t>
            </a:r>
            <a:r>
              <a:rPr lang="it-IT" sz="3100" dirty="0"/>
              <a:t>segue: Le sanzioni pecuniarie in luogo della demolizione: la c.d. “fiscalizzazione” degli abusi edilizi.)</a:t>
            </a:r>
          </a:p>
        </p:txBody>
      </p:sp>
      <p:sp>
        <p:nvSpPr>
          <p:cNvPr id="3" name="Segnaposto contenuto 2"/>
          <p:cNvSpPr>
            <a:spLocks noGrp="1"/>
          </p:cNvSpPr>
          <p:nvPr>
            <p:ph idx="1"/>
          </p:nvPr>
        </p:nvSpPr>
        <p:spPr/>
        <p:txBody>
          <a:bodyPr/>
          <a:lstStyle/>
          <a:p>
            <a:r>
              <a:rPr lang="it-IT" dirty="0"/>
              <a:t>In tal caso:</a:t>
            </a:r>
          </a:p>
          <a:p>
            <a:r>
              <a:rPr lang="it-IT" dirty="0"/>
              <a:t>- l’A.P. n. 17 del 2020 ha chiarito che la “fiscalizzazione” è consentita solo quando l’annullamento sia dipeso da vizi formali; in difetto di ciò, anche in caso di annullamento del titolo edilizio la “fiscalizzazione” è possibile solo se “non sia possibile” la restituzione in pristino;</a:t>
            </a:r>
          </a:p>
          <a:p>
            <a:r>
              <a:rPr lang="it-IT" dirty="0"/>
              <a:t> l’art. 38, comma 2, chiarisce che gli effetti della “fiscalizzazione” sono i medesimi della sanatoria ex art. 36;</a:t>
            </a:r>
          </a:p>
          <a:p>
            <a:r>
              <a:rPr lang="it-IT" dirty="0"/>
              <a:t>- vedere ordinanza di rimessione alla Plenaria n. 6865 del 13 luglio 2023, per alcuni quesiti per il calcolo della somma dovuta</a:t>
            </a:r>
          </a:p>
          <a:p>
            <a:endParaRPr lang="it-IT" dirty="0"/>
          </a:p>
        </p:txBody>
      </p:sp>
    </p:spTree>
    <p:extLst>
      <p:ext uri="{BB962C8B-B14F-4D97-AF65-F5344CB8AC3E}">
        <p14:creationId xmlns:p14="http://schemas.microsoft.com/office/powerpoint/2010/main" val="4268071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(segue: Le sanzioni pecuniarie in luogo della demolizione: la c.d. “fiscalizzazione” degli abusi edilizi.)</a:t>
            </a:r>
          </a:p>
        </p:txBody>
      </p:sp>
      <p:sp>
        <p:nvSpPr>
          <p:cNvPr id="3" name="Segnaposto contenuto 2"/>
          <p:cNvSpPr>
            <a:spLocks noGrp="1"/>
          </p:cNvSpPr>
          <p:nvPr>
            <p:ph idx="1"/>
          </p:nvPr>
        </p:nvSpPr>
        <p:spPr/>
        <p:txBody>
          <a:bodyPr>
            <a:normAutofit fontScale="85000" lnSpcReduction="20000"/>
          </a:bodyPr>
          <a:lstStyle/>
          <a:p>
            <a:r>
              <a:rPr lang="it-IT" dirty="0"/>
              <a:t>Sentenza dell’Adunanza Plenaria n. 17 del 2020:</a:t>
            </a:r>
          </a:p>
          <a:p>
            <a:pPr lvl="1"/>
            <a:r>
              <a:rPr lang="it-IT" dirty="0"/>
              <a:t>- l’art. 38 fa riferimento specifico a vizi «</a:t>
            </a:r>
            <a:r>
              <a:rPr lang="it-IT" i="1" dirty="0"/>
              <a:t>delle procedure, avendo così cura di segmentare le cause di invalidità che possano giustificare l'operatività del temperamento più volte segnalato, in guisa da discernerle dagli altri vizi del provvedimento che, non attenendo al procedimento, involvono profili di compatibilità della costruzione rispetto al quadro programmatorio e regolamentare che disciplina </a:t>
            </a:r>
            <a:r>
              <a:rPr lang="it-IT" i="1" dirty="0" err="1"/>
              <a:t>l'an</a:t>
            </a:r>
            <a:r>
              <a:rPr lang="it-IT" i="1" dirty="0"/>
              <a:t> e il </a:t>
            </a:r>
            <a:r>
              <a:rPr lang="it-IT" i="1" dirty="0" err="1"/>
              <a:t>quomodo</a:t>
            </a:r>
            <a:r>
              <a:rPr lang="it-IT" i="1" dirty="0"/>
              <a:t> dell'attività edificatoria</a:t>
            </a:r>
            <a:r>
              <a:rPr lang="it-IT" dirty="0"/>
              <a:t>»;</a:t>
            </a:r>
          </a:p>
          <a:p>
            <a:pPr lvl="1"/>
            <a:r>
              <a:rPr lang="it-IT" dirty="0"/>
              <a:t>- la rimozione dell’opera costituisce, anche nei casi di cui all’art. 38, la via principale, cui può derogarsi solo per particolari ragioni;</a:t>
            </a:r>
          </a:p>
          <a:p>
            <a:pPr lvl="1"/>
            <a:r>
              <a:rPr lang="it-IT" dirty="0"/>
              <a:t>- la Corte Costituzionale ha ritenuto, nella sentenza n. 209/2010, che  "</a:t>
            </a:r>
            <a:r>
              <a:rPr lang="it-IT" i="1" dirty="0"/>
              <a:t>l'espressione "vizi delle procedure amministrative" non si presta ad una molteplicità di significati, tale da abbracciare i "vizi sostanziali", che esprimono invece un concetto ben distinto da quello di vizi procedurali e non in quest'ultimo potenzialmente contenuto«</a:t>
            </a:r>
            <a:r>
              <a:rPr lang="it-IT" dirty="0"/>
              <a:t>;</a:t>
            </a:r>
          </a:p>
          <a:p>
            <a:pPr lvl="1"/>
            <a:r>
              <a:rPr lang="it-IT" dirty="0"/>
              <a:t>- «</a:t>
            </a:r>
            <a:r>
              <a:rPr lang="it-IT" i="1" dirty="0"/>
              <a:t>La tutela dell'affidamento attraverso l'eccezionale potere di sanatoria contemplato dall'art. 38 non può infatti giungere sino a consentire una sorta di condono amministrativo affidato alla valutazione dell'amministrazione, in deroga a qualsivoglia previsione urbanistica, ambientale o paesaggistica, pena l'inammissibile elusione del principio di programmazione e l'irreversibile compromissione del territorio, ma è piuttosto ragionevolmente limitata a vizi che attengono esclusivamente al procedimento autorizzativo, i quali non possono ridondare in danno del privato che legittimamente ha confidato sulla presunzione di legittimità di quanto assentito</a:t>
            </a:r>
            <a:r>
              <a:rPr lang="it-IT" dirty="0"/>
              <a:t>»</a:t>
            </a:r>
          </a:p>
        </p:txBody>
      </p:sp>
    </p:spTree>
    <p:extLst>
      <p:ext uri="{BB962C8B-B14F-4D97-AF65-F5344CB8AC3E}">
        <p14:creationId xmlns:p14="http://schemas.microsoft.com/office/powerpoint/2010/main" val="421036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11. La sanzione pecuniaria ex art. 31 comma 4 bis</a:t>
            </a:r>
          </a:p>
        </p:txBody>
      </p:sp>
      <p:sp>
        <p:nvSpPr>
          <p:cNvPr id="3" name="Segnaposto contenuto 2"/>
          <p:cNvSpPr>
            <a:spLocks noGrp="1"/>
          </p:cNvSpPr>
          <p:nvPr>
            <p:ph idx="1"/>
          </p:nvPr>
        </p:nvSpPr>
        <p:spPr/>
        <p:txBody>
          <a:bodyPr/>
          <a:lstStyle/>
          <a:p>
            <a:r>
              <a:rPr lang="it-IT" dirty="0"/>
              <a:t>- E’ una sanzione pecuniaria collegata alla mancata ottemperanza all’ordine di demolizione nel termine assegnato (orientamento prevalente: cfr. ordinanza di rimessione alla Plenaria n. 3974 del 2023)</a:t>
            </a:r>
          </a:p>
          <a:p>
            <a:r>
              <a:rPr lang="it-IT" dirty="0"/>
              <a:t>- Si applica solo nei casi di cui all’art. 31, ovvero nel caso in cui l’ingiunzione di demolizione riguardi opere eseguite in totale assenza di titolo edilizio o in totale difformità/variazione essenziale, dal titolo edilizio rilasciato;</a:t>
            </a:r>
          </a:p>
          <a:p>
            <a:r>
              <a:rPr lang="it-IT" dirty="0"/>
              <a:t>- è un illecito di natura permanente, secondo l’orientamento prevalente (messo in discussione dalla citata ordinanza n. 3974 del 2023)</a:t>
            </a:r>
          </a:p>
          <a:p>
            <a:r>
              <a:rPr lang="it-IT" dirty="0"/>
              <a:t>- pertanto si applica anche alle ordinanze di demolizione già scadute in data anteriore alla entrata in vigore della norma che ha introdotto questo illecito.</a:t>
            </a:r>
          </a:p>
        </p:txBody>
      </p:sp>
    </p:spTree>
    <p:extLst>
      <p:ext uri="{BB962C8B-B14F-4D97-AF65-F5344CB8AC3E}">
        <p14:creationId xmlns:p14="http://schemas.microsoft.com/office/powerpoint/2010/main" val="1346856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12. La sanzione reale della perdita della proprietà</a:t>
            </a:r>
          </a:p>
        </p:txBody>
      </p:sp>
      <p:sp>
        <p:nvSpPr>
          <p:cNvPr id="3" name="Segnaposto contenuto 2"/>
          <p:cNvSpPr>
            <a:spLocks noGrp="1"/>
          </p:cNvSpPr>
          <p:nvPr>
            <p:ph idx="1"/>
          </p:nvPr>
        </p:nvSpPr>
        <p:spPr/>
        <p:txBody>
          <a:bodyPr>
            <a:normAutofit fontScale="92500"/>
          </a:bodyPr>
          <a:lstStyle/>
          <a:p>
            <a:r>
              <a:rPr lang="it-IT" dirty="0"/>
              <a:t>- Consegue alla mancata ottemperanza alla ingiunzione di demolizione adottata ai sensi dell’art. 31;</a:t>
            </a:r>
          </a:p>
          <a:p>
            <a:r>
              <a:rPr lang="it-IT" dirty="0"/>
              <a:t>- L’ingiunzione di demolizione deve contenere, a pena di illegittimità, l’avviso circa l’effetto ablativo prodotto dalla mancata ottemperanza;</a:t>
            </a:r>
          </a:p>
          <a:p>
            <a:r>
              <a:rPr lang="it-IT" dirty="0"/>
              <a:t>- Ha sempre ad oggetto il sedime occupato dall’opera abusiva;</a:t>
            </a:r>
          </a:p>
          <a:p>
            <a:r>
              <a:rPr lang="it-IT" dirty="0"/>
              <a:t>- Può avere eventualmente ad oggetto anche una ulteriore area di sedime, che può avere una superficie massima di 10 volte quella occupata dall’opera abusiva;</a:t>
            </a:r>
          </a:p>
          <a:p>
            <a:r>
              <a:rPr lang="it-IT" dirty="0"/>
              <a:t>- Non è necessario che l’area acquisita venga individuata già con l’ingiunzione di demolizione, potendo e dovendo essere indicata con il verbale di mancata ottemperanza, che costituisce il titolo per la trascrizione;</a:t>
            </a:r>
          </a:p>
          <a:p>
            <a:r>
              <a:rPr lang="it-IT" dirty="0"/>
              <a:t>- E’ stato rimesso alla plenaria il quesito se, e in che limiti, la mancata ottemperanza produca l’effetto traslativo automatico (</a:t>
            </a:r>
            <a:r>
              <a:rPr lang="it-IT" dirty="0" err="1"/>
              <a:t>ord</a:t>
            </a:r>
            <a:r>
              <a:rPr lang="it-IT" dirty="0"/>
              <a:t>. n. 3974 del 2023)</a:t>
            </a:r>
          </a:p>
        </p:txBody>
      </p:sp>
    </p:spTree>
    <p:extLst>
      <p:ext uri="{BB962C8B-B14F-4D97-AF65-F5344CB8AC3E}">
        <p14:creationId xmlns:p14="http://schemas.microsoft.com/office/powerpoint/2010/main" val="132987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13. La sanatoria di conformità ex art. 36</a:t>
            </a:r>
          </a:p>
        </p:txBody>
      </p:sp>
      <p:sp>
        <p:nvSpPr>
          <p:cNvPr id="3" name="Segnaposto contenuto 2"/>
          <p:cNvSpPr>
            <a:spLocks noGrp="1"/>
          </p:cNvSpPr>
          <p:nvPr>
            <p:ph idx="1"/>
          </p:nvPr>
        </p:nvSpPr>
        <p:spPr/>
        <p:txBody>
          <a:bodyPr>
            <a:normAutofit lnSpcReduction="10000"/>
          </a:bodyPr>
          <a:lstStyle/>
          <a:p>
            <a:r>
              <a:rPr lang="it-IT" dirty="0"/>
              <a:t>- Rende completamente legittima l’opera abusiva;</a:t>
            </a:r>
          </a:p>
          <a:p>
            <a:r>
              <a:rPr lang="it-IT" dirty="0"/>
              <a:t>- Richiede la c.d. «doppia conformità» (giurisprudenza ormai costante);</a:t>
            </a:r>
          </a:p>
          <a:p>
            <a:r>
              <a:rPr lang="it-IT" dirty="0"/>
              <a:t>- L’amministrazione è tenuta a valutare l’eventuale conformità delle opere solo su richiesta dell’interessato, pertanto l’ingiunzione di demolizione non deve essere motivato con riferimento alla non sanabilità delle opere</a:t>
            </a:r>
          </a:p>
          <a:p>
            <a:r>
              <a:rPr lang="it-IT" dirty="0"/>
              <a:t>- Il decorso di 60 giorni dalla presentazione della domanda di sanatoria determina il silenzio-rigetto (cioè il diniego, che va impugnato nel termine ordinario);</a:t>
            </a:r>
          </a:p>
          <a:p>
            <a:r>
              <a:rPr lang="it-IT" dirty="0"/>
              <a:t>La domanda va presentata prima che scada il termine per l’ottemperanza («…</a:t>
            </a:r>
            <a:r>
              <a:rPr lang="it-IT" i="1" dirty="0"/>
              <a:t>fino alla scadenza dei termini di cui agli articolo 31, comma 3, 33, comma 1, 34, comma 1, e comunque fino all'irrogazione delle sanzioni amministrative, il responsabile dell'abuso, o l'attuale proprietario dell'immobile, possono ottenere il permesso in sanatoria</a:t>
            </a:r>
            <a:r>
              <a:rPr lang="it-IT" dirty="0"/>
              <a:t>…»;</a:t>
            </a:r>
          </a:p>
          <a:p>
            <a:endParaRPr lang="it-IT" dirty="0"/>
          </a:p>
        </p:txBody>
      </p:sp>
    </p:spTree>
    <p:extLst>
      <p:ext uri="{BB962C8B-B14F-4D97-AF65-F5344CB8AC3E}">
        <p14:creationId xmlns:p14="http://schemas.microsoft.com/office/powerpoint/2010/main" val="52861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nozione di abuso edilizio»)</a:t>
            </a:r>
          </a:p>
        </p:txBody>
      </p:sp>
      <p:sp>
        <p:nvSpPr>
          <p:cNvPr id="3" name="Segnaposto contenuto 2"/>
          <p:cNvSpPr>
            <a:spLocks noGrp="1"/>
          </p:cNvSpPr>
          <p:nvPr>
            <p:ph idx="1"/>
          </p:nvPr>
        </p:nvSpPr>
        <p:spPr/>
        <p:txBody>
          <a:bodyPr>
            <a:normAutofit fontScale="92500" lnSpcReduction="20000"/>
          </a:bodyPr>
          <a:lstStyle/>
          <a:p>
            <a:pPr algn="just"/>
            <a:r>
              <a:rPr lang="it-IT" dirty="0"/>
              <a:t>Art. 9 bis, comma 1 bis, del </a:t>
            </a:r>
            <a:r>
              <a:rPr lang="it-IT" dirty="0" err="1"/>
              <a:t>d.P.R.</a:t>
            </a:r>
            <a:r>
              <a:rPr lang="it-IT" dirty="0"/>
              <a:t> 380/2001:</a:t>
            </a:r>
          </a:p>
          <a:p>
            <a:pPr algn="just"/>
            <a:r>
              <a:rPr lang="it-IT" dirty="0"/>
              <a:t>«</a:t>
            </a:r>
            <a:r>
              <a:rPr lang="it-IT" i="1" dirty="0"/>
              <a:t>Lo stato legittimo dell'immobile o </a:t>
            </a:r>
            <a:r>
              <a:rPr lang="it-IT" i="1" dirty="0" err="1"/>
              <a:t>dell'unita'</a:t>
            </a:r>
            <a:r>
              <a:rPr lang="it-IT" i="1" dirty="0"/>
              <a:t> immobiliare </a:t>
            </a:r>
            <a:r>
              <a:rPr lang="it-IT" i="1" dirty="0" err="1"/>
              <a:t>e'</a:t>
            </a:r>
            <a:r>
              <a:rPr lang="it-IT" i="1" dirty="0"/>
              <a:t> quello stabilito dal titolo abilitativo che ne ha previsto la costruzione o che ne ha legittimato la stessa e da quello che ha disciplinato l'ultimo intervento edilizio che ha interessato l'intero immobile o </a:t>
            </a:r>
            <a:r>
              <a:rPr lang="it-IT" i="1" dirty="0" err="1"/>
              <a:t>unita’</a:t>
            </a:r>
            <a:r>
              <a:rPr lang="it-IT" i="1" dirty="0"/>
              <a:t> immobiliare, integrati con gli eventuali titoli successivi che hanno abilitato interventi parziali. Per gli immobili realizzati in un'epoca nella quale non era obbligatorio acquisire il titolo abilitativo edilizio, lo stato legittimo </a:t>
            </a:r>
            <a:r>
              <a:rPr lang="it-IT" i="1" dirty="0" err="1"/>
              <a:t>e'</a:t>
            </a:r>
            <a:r>
              <a:rPr lang="it-IT" i="1" dirty="0"/>
              <a:t> quello desumibile dalle informazioni catastali di primo impianto, o da altri documenti probanti, quali le riprese fotografiche, gli estratti cartografici, i documenti d'archivio, o altro atto, pubblico o privato, di cui sia dimostrata la provenienza, e dal titolo abilitativo che ha disciplinato l'ultimo intervento edilizio che ha interessato l'intero immobile o </a:t>
            </a:r>
            <a:r>
              <a:rPr lang="it-IT" i="1" dirty="0" err="1"/>
              <a:t>unita'</a:t>
            </a:r>
            <a:r>
              <a:rPr lang="it-IT" i="1" dirty="0"/>
              <a:t> immobiliare, integrati con gli eventuali titoli successivi che hanno abilitato interventi parziali. Le disposizioni di cui al secondo periodo si applicano </a:t>
            </a:r>
            <a:r>
              <a:rPr lang="it-IT" i="1" dirty="0" err="1"/>
              <a:t>altresi'</a:t>
            </a:r>
            <a:r>
              <a:rPr lang="it-IT" i="1" dirty="0"/>
              <a:t> nei casi in cui sussista un principio di prova del titolo abilitativo del quale, tuttavia, non sia disponibile copia</a:t>
            </a:r>
            <a:r>
              <a:rPr lang="it-IT" dirty="0"/>
              <a:t>»</a:t>
            </a:r>
          </a:p>
        </p:txBody>
      </p:sp>
    </p:spTree>
    <p:extLst>
      <p:ext uri="{BB962C8B-B14F-4D97-AF65-F5344CB8AC3E}">
        <p14:creationId xmlns:p14="http://schemas.microsoft.com/office/powerpoint/2010/main" val="1488201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sanatoria di conformità ex art. 36)</a:t>
            </a:r>
          </a:p>
        </p:txBody>
      </p:sp>
      <p:sp>
        <p:nvSpPr>
          <p:cNvPr id="3" name="Segnaposto contenuto 2"/>
          <p:cNvSpPr>
            <a:spLocks noGrp="1"/>
          </p:cNvSpPr>
          <p:nvPr>
            <p:ph idx="1"/>
          </p:nvPr>
        </p:nvSpPr>
        <p:spPr>
          <a:xfrm>
            <a:off x="677334" y="2171740"/>
            <a:ext cx="8596668" cy="3880773"/>
          </a:xfrm>
        </p:spPr>
        <p:txBody>
          <a:bodyPr/>
          <a:lstStyle/>
          <a:p>
            <a:r>
              <a:rPr lang="it-IT" dirty="0"/>
              <a:t>- La giurisprudenza ammette che la sanatoria possa essere presentata anche scaduto il termine per ottemperare</a:t>
            </a:r>
          </a:p>
          <a:p>
            <a:endParaRPr lang="it-IT" dirty="0"/>
          </a:p>
          <a:p>
            <a:r>
              <a:rPr lang="it-IT" dirty="0"/>
              <a:t>Dubbi con riferimento alla mancata ottemperanza alla ingiunzione ex art. 31, per la quale è prevista la sanzione reale (vedi quesiti posti dall’ordinanza n. 3974 del 2023)</a:t>
            </a:r>
          </a:p>
        </p:txBody>
      </p:sp>
      <p:sp>
        <p:nvSpPr>
          <p:cNvPr id="4" name="Freccia in giù 3"/>
          <p:cNvSpPr/>
          <p:nvPr/>
        </p:nvSpPr>
        <p:spPr>
          <a:xfrm>
            <a:off x="3468029" y="2798956"/>
            <a:ext cx="211873" cy="3679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63689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sanatoria di conformità ex art. 36)</a:t>
            </a:r>
          </a:p>
        </p:txBody>
      </p:sp>
      <p:sp>
        <p:nvSpPr>
          <p:cNvPr id="3" name="Segnaposto contenuto 2"/>
          <p:cNvSpPr>
            <a:spLocks noGrp="1"/>
          </p:cNvSpPr>
          <p:nvPr>
            <p:ph idx="1"/>
          </p:nvPr>
        </p:nvSpPr>
        <p:spPr/>
        <p:txBody>
          <a:bodyPr/>
          <a:lstStyle/>
          <a:p>
            <a:r>
              <a:rPr lang="it-IT" dirty="0"/>
              <a:t>- Differenze tra sanatoria ex art. 36 e condono edilizio ex LL. n. 47/85, 724/94 e 326/2003:</a:t>
            </a:r>
          </a:p>
          <a:p>
            <a:pPr lvl="1"/>
            <a:r>
              <a:rPr lang="it-IT" dirty="0"/>
              <a:t>la sanatoria legittima completamente l’opera o l’abuso, sia pure ex post;</a:t>
            </a:r>
          </a:p>
          <a:p>
            <a:pPr lvl="1"/>
            <a:r>
              <a:rPr lang="it-IT" dirty="0"/>
              <a:t>Il condono edilizio consente di non rimuovere l’opera e di poterla commercializzare, ma non la rende legittima; pertanto l’opera condonata può essere fatta oggetto solo di interventi di manutenzione ordinaria e straordinaria, o risanamento conservativo, ma non di ristrutturazione, ampliamento o mutamento di destinazione d’uso</a:t>
            </a:r>
          </a:p>
          <a:p>
            <a:pPr marL="1371600" lvl="3" indent="0">
              <a:buNone/>
            </a:pPr>
            <a:endParaRPr lang="it-IT" dirty="0"/>
          </a:p>
        </p:txBody>
      </p:sp>
    </p:spTree>
    <p:extLst>
      <p:ext uri="{BB962C8B-B14F-4D97-AF65-F5344CB8AC3E}">
        <p14:creationId xmlns:p14="http://schemas.microsoft.com/office/powerpoint/2010/main" val="1178703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sanatoria di conformità ex art. 36) </a:t>
            </a:r>
          </a:p>
        </p:txBody>
      </p:sp>
      <p:sp>
        <p:nvSpPr>
          <p:cNvPr id="3" name="Segnaposto contenuto 2"/>
          <p:cNvSpPr>
            <a:spLocks noGrp="1"/>
          </p:cNvSpPr>
          <p:nvPr>
            <p:ph idx="1"/>
          </p:nvPr>
        </p:nvSpPr>
        <p:spPr/>
        <p:txBody>
          <a:bodyPr>
            <a:normAutofit/>
          </a:bodyPr>
          <a:lstStyle/>
          <a:p>
            <a:r>
              <a:rPr lang="it-IT" dirty="0"/>
              <a:t>Sanatoria di conformità di opere soggette ad autorizzazione paesaggistica:</a:t>
            </a:r>
          </a:p>
          <a:p>
            <a:pPr lvl="2"/>
            <a:r>
              <a:rPr lang="it-IT" dirty="0"/>
              <a:t>Principio generale: l’autorizzazione paesaggistica è atto autonomo che condiziona sospensivamente l’efficacia del titolo edilizio ( art. 146 del D. </a:t>
            </a:r>
            <a:r>
              <a:rPr lang="it-IT" dirty="0" err="1"/>
              <a:t>L.vo</a:t>
            </a:r>
            <a:r>
              <a:rPr lang="it-IT" dirty="0"/>
              <a:t> 42/2004: ex </a:t>
            </a:r>
            <a:r>
              <a:rPr lang="it-IT" dirty="0" err="1"/>
              <a:t>multis</a:t>
            </a:r>
            <a:r>
              <a:rPr lang="it-IT" dirty="0"/>
              <a:t>, </a:t>
            </a:r>
            <a:r>
              <a:rPr lang="it-IT" dirty="0" err="1"/>
              <a:t>Cons</a:t>
            </a:r>
            <a:r>
              <a:rPr lang="it-IT" dirty="0"/>
              <a:t>. St. sez. IV n. 3638 dell’11.04.2023)</a:t>
            </a:r>
          </a:p>
          <a:p>
            <a:pPr lvl="2"/>
            <a:r>
              <a:rPr lang="it-IT" dirty="0"/>
              <a:t>- La sanatoria di opere realizzate in zona soggetta ad autorizzazione paesaggistica è consentita solo nei limiti indicati dall’art. 167 del D. </a:t>
            </a:r>
            <a:r>
              <a:rPr lang="it-IT" dirty="0" err="1"/>
              <a:t>L.vo</a:t>
            </a:r>
            <a:r>
              <a:rPr lang="it-IT" dirty="0"/>
              <a:t> 42/2004, cioè</a:t>
            </a:r>
          </a:p>
          <a:p>
            <a:pPr lvl="2"/>
            <a:endParaRPr lang="it-IT" dirty="0"/>
          </a:p>
          <a:p>
            <a:pPr lvl="4"/>
            <a:r>
              <a:rPr lang="it-IT" dirty="0"/>
              <a:t> lavori, realizzati in assenza o difformità dall'autorizzazione paesaggistica, </a:t>
            </a:r>
            <a:r>
              <a:rPr lang="it-IT" b="1" dirty="0"/>
              <a:t>che non abbiano determinato creazione di superfici utili o volumi ovvero aumento di quelli legittimamente realizzati</a:t>
            </a:r>
            <a:r>
              <a:rPr lang="it-IT" dirty="0"/>
              <a:t>;</a:t>
            </a:r>
          </a:p>
          <a:p>
            <a:pPr lvl="4"/>
            <a:r>
              <a:rPr lang="it-IT" dirty="0"/>
              <a:t>b) per l'impiego di materiali in difformità dall'autorizzazione paesaggistica;</a:t>
            </a:r>
          </a:p>
          <a:p>
            <a:pPr lvl="4"/>
            <a:r>
              <a:rPr lang="it-IT" dirty="0"/>
              <a:t>c) per i lavori comunque configurabili quali interventi di manutenzione ordinaria o straordinaria ai sensi dell' articolo 3 del decreto del Presidente della Repubblica 6 giugno 2001, n. 380 .</a:t>
            </a:r>
          </a:p>
          <a:p>
            <a:pPr marL="1828800" lvl="4" indent="0">
              <a:buNone/>
            </a:pPr>
            <a:endParaRPr lang="it-IT" dirty="0"/>
          </a:p>
        </p:txBody>
      </p:sp>
    </p:spTree>
    <p:extLst>
      <p:ext uri="{BB962C8B-B14F-4D97-AF65-F5344CB8AC3E}">
        <p14:creationId xmlns:p14="http://schemas.microsoft.com/office/powerpoint/2010/main" val="535775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sanatoria di conformità ex art. 36)</a:t>
            </a:r>
          </a:p>
        </p:txBody>
      </p:sp>
      <p:sp>
        <p:nvSpPr>
          <p:cNvPr id="3" name="Segnaposto contenuto 2"/>
          <p:cNvSpPr>
            <a:spLocks noGrp="1"/>
          </p:cNvSpPr>
          <p:nvPr>
            <p:ph idx="1"/>
          </p:nvPr>
        </p:nvSpPr>
        <p:spPr/>
        <p:txBody>
          <a:bodyPr>
            <a:normAutofit fontScale="92500" lnSpcReduction="10000"/>
          </a:bodyPr>
          <a:lstStyle/>
          <a:p>
            <a:r>
              <a:rPr lang="it-IT" dirty="0"/>
              <a:t>Demolizione e sanatoria di opere soggette ad autorizzazione paesaggistica e </a:t>
            </a:r>
            <a:r>
              <a:rPr lang="it-IT" dirty="0" err="1"/>
              <a:t>dpr</a:t>
            </a:r>
            <a:r>
              <a:rPr lang="it-IT" dirty="0"/>
              <a:t> 31/2017:</a:t>
            </a:r>
          </a:p>
          <a:p>
            <a:pPr lvl="2"/>
            <a:r>
              <a:rPr lang="it-IT" dirty="0"/>
              <a:t>Il DPR 3172017 individua casi in cui l’autorizzazione paesaggistica non è più richiesta e casi in cui il procedimento di rilascio è semplificato (art. 2 e allegato 1) e casi in cui la procedura di rilascio è semplificata (art. 3 e allegato 2)</a:t>
            </a:r>
          </a:p>
          <a:p>
            <a:pPr lvl="2"/>
            <a:r>
              <a:rPr lang="it-IT" dirty="0"/>
              <a:t>- art. 17 del DPR 31/2017:</a:t>
            </a:r>
          </a:p>
          <a:p>
            <a:pPr marL="914400" lvl="2" indent="0">
              <a:buNone/>
            </a:pPr>
            <a:r>
              <a:rPr lang="it-IT" i="1" dirty="0"/>
              <a:t>«1. Nel caso di violazione degli obblighi previsti dal presente decreto, fermo restando quanto previsto dall'articolo 181 del Codice, si applica l'articolo 167 del Codice. In tali casi </a:t>
            </a:r>
            <a:r>
              <a:rPr lang="it-IT" i="1" dirty="0" err="1"/>
              <a:t>l'autorita'</a:t>
            </a:r>
            <a:r>
              <a:rPr lang="it-IT" i="1" dirty="0"/>
              <a:t> preposta alla gestione del vincolo e il Soprintendente, nell'esercizio delle funzioni di cui all'articolo 167, comma 4, del Codice, dispongono la rimessione in pristino solo quando non sia in alcun modo possibile dettare prescrizioni che consentano la </a:t>
            </a:r>
            <a:r>
              <a:rPr lang="it-IT" i="1" dirty="0" err="1"/>
              <a:t>compatibilita'</a:t>
            </a:r>
            <a:r>
              <a:rPr lang="it-IT" i="1" dirty="0"/>
              <a:t> paesaggistica dell'intervento e delle opere.</a:t>
            </a:r>
          </a:p>
          <a:p>
            <a:pPr marL="914400" lvl="2" indent="0">
              <a:buNone/>
            </a:pPr>
            <a:r>
              <a:rPr lang="it-IT" i="1" dirty="0"/>
              <a:t>2. Non </a:t>
            </a:r>
            <a:r>
              <a:rPr lang="it-IT" i="1" dirty="0" err="1"/>
              <a:t>puo'</a:t>
            </a:r>
            <a:r>
              <a:rPr lang="it-IT" i="1" dirty="0"/>
              <a:t> disporsi la rimessione in pristino nel caso di interventi e opere ricompresi nell'ambito di applicazione dell'articolo 2 del presente decreto e realizzati anteriormente alla data di entrata in vigore del presente regolamento non soggette ad altro titolo abilitativo all'infuori dell'autorizzazione paesaggistica.»</a:t>
            </a:r>
          </a:p>
        </p:txBody>
      </p:sp>
    </p:spTree>
    <p:extLst>
      <p:ext uri="{BB962C8B-B14F-4D97-AF65-F5344CB8AC3E}">
        <p14:creationId xmlns:p14="http://schemas.microsoft.com/office/powerpoint/2010/main" val="3617159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sanatoria di conformità ex art. 36)</a:t>
            </a:r>
          </a:p>
        </p:txBody>
      </p:sp>
      <p:sp>
        <p:nvSpPr>
          <p:cNvPr id="3" name="Segnaposto contenuto 2"/>
          <p:cNvSpPr>
            <a:spLocks noGrp="1"/>
          </p:cNvSpPr>
          <p:nvPr>
            <p:ph idx="1"/>
          </p:nvPr>
        </p:nvSpPr>
        <p:spPr/>
        <p:txBody>
          <a:bodyPr/>
          <a:lstStyle/>
          <a:p>
            <a:endParaRPr lang="it-IT" dirty="0"/>
          </a:p>
          <a:p>
            <a:endParaRPr lang="it-IT" dirty="0"/>
          </a:p>
          <a:p>
            <a:r>
              <a:rPr lang="it-IT" dirty="0"/>
              <a:t>- il DPR 31/2017 ha una parziale applicazione retroattiva per gli interventi ora esonerati dalla autorizzazione paesaggistica e non soggetti ad altro titolo abilitativo che non sia l’autorizzazione paesaggistica (in pratica solo gli interventi di edilizia libera), che pertanto possono essere sanati;</a:t>
            </a:r>
          </a:p>
          <a:p>
            <a:r>
              <a:rPr lang="it-IT" dirty="0"/>
              <a:t>- dubbio sulla applicabilità retroattiva del DPR 31/2017 agli interventi ora soggetti ad autorizzazione semplificata, per i quali la demolizione non può essere disposta se sia possibile dettare misure </a:t>
            </a:r>
            <a:r>
              <a:rPr lang="it-IT"/>
              <a:t>che rendano l’intervento </a:t>
            </a:r>
            <a:r>
              <a:rPr lang="it-IT" dirty="0"/>
              <a:t>compatibile.</a:t>
            </a:r>
          </a:p>
        </p:txBody>
      </p:sp>
    </p:spTree>
    <p:extLst>
      <p:ext uri="{BB962C8B-B14F-4D97-AF65-F5344CB8AC3E}">
        <p14:creationId xmlns:p14="http://schemas.microsoft.com/office/powerpoint/2010/main" val="3497844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14. La demolizione dell’abitazione </a:t>
            </a:r>
          </a:p>
        </p:txBody>
      </p:sp>
      <p:sp>
        <p:nvSpPr>
          <p:cNvPr id="3" name="Segnaposto contenuto 2"/>
          <p:cNvSpPr>
            <a:spLocks noGrp="1"/>
          </p:cNvSpPr>
          <p:nvPr>
            <p:ph idx="1"/>
          </p:nvPr>
        </p:nvSpPr>
        <p:spPr/>
        <p:txBody>
          <a:bodyPr>
            <a:normAutofit fontScale="92500"/>
          </a:bodyPr>
          <a:lstStyle/>
          <a:p>
            <a:r>
              <a:rPr lang="it-IT" dirty="0"/>
              <a:t>- Si è posta la questione della compatibilità tra ordine di demolizione del fabbricato adibito ad abitazione e art. 8 della CEDU: la Corte EDU ha ritenuto che:</a:t>
            </a:r>
          </a:p>
          <a:p>
            <a:pPr lvl="1"/>
            <a:r>
              <a:rPr lang="it-IT" i="1" dirty="0"/>
              <a:t>- </a:t>
            </a:r>
            <a:r>
              <a:rPr lang="it-IT" dirty="0"/>
              <a:t>la giurisprudenza della Corte EDU e in particolare le sentenze Corte EDU, 21/04/2016, </a:t>
            </a:r>
            <a:r>
              <a:rPr lang="it-IT" dirty="0" err="1"/>
              <a:t>Ivanova</a:t>
            </a:r>
            <a:r>
              <a:rPr lang="it-IT" dirty="0"/>
              <a:t> e </a:t>
            </a:r>
            <a:r>
              <a:rPr lang="it-IT" dirty="0" err="1"/>
              <a:t>Cherkezov</a:t>
            </a:r>
            <a:r>
              <a:rPr lang="it-IT" dirty="0"/>
              <a:t> c. Bulgaria, e Corte EDU, 04/08/2020, </a:t>
            </a:r>
            <a:r>
              <a:rPr lang="it-IT" dirty="0" err="1"/>
              <a:t>Kaminskas</a:t>
            </a:r>
            <a:r>
              <a:rPr lang="it-IT" dirty="0"/>
              <a:t> c. Lituania hanno espressamente riconosciuto il principio di proporzionalità, ove si è specificato che il rispetto del principio di proporzionalità nell'esecuzione dell'ordine di demolizione è rilevante quando viene in gioco il diritto al rispetto della vita privata e familiare e del domicilio di una persona, configurabile solo in relazione all'immobile destinato ad abituale abitazione della stessa, e non anche quando viene opposto esclusivamente il diritto alla tutela della proprietà;</a:t>
            </a:r>
          </a:p>
          <a:p>
            <a:pPr lvl="1"/>
            <a:r>
              <a:rPr lang="it-IT" dirty="0"/>
              <a:t>- tuttavia, l’età avanzata, altre circostanze personali, il fatto che l’immobile costituisca unica abitazione non hanno peso determinante, nel senso di escludere il potere dello stato di procedere alla demolizione, quando l’abitazione sia stata consapevolmente costruita in assenza di alcuna autorizzazione (sentenza  n. 44817 del 4 agosto 2020 );</a:t>
            </a:r>
          </a:p>
          <a:p>
            <a:pPr lvl="1"/>
            <a:endParaRPr lang="it-IT" dirty="0"/>
          </a:p>
        </p:txBody>
      </p:sp>
    </p:spTree>
    <p:extLst>
      <p:ext uri="{BB962C8B-B14F-4D97-AF65-F5344CB8AC3E}">
        <p14:creationId xmlns:p14="http://schemas.microsoft.com/office/powerpoint/2010/main" val="3674093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dell’abitazione)</a:t>
            </a:r>
          </a:p>
        </p:txBody>
      </p:sp>
      <p:sp>
        <p:nvSpPr>
          <p:cNvPr id="3" name="Segnaposto contenuto 2"/>
          <p:cNvSpPr>
            <a:spLocks noGrp="1"/>
          </p:cNvSpPr>
          <p:nvPr>
            <p:ph idx="1"/>
          </p:nvPr>
        </p:nvSpPr>
        <p:spPr/>
        <p:txBody>
          <a:bodyPr>
            <a:normAutofit/>
          </a:bodyPr>
          <a:lstStyle/>
          <a:p>
            <a:r>
              <a:rPr lang="it-IT" dirty="0"/>
              <a:t>Anche la giurisprudenza di legittimità ha affermato che, in tema di reati edilizi, il giudice, nel dare attuazione all'ordine di demolizione di un immobile abusivo adibito ad abituale abitazione, è tenuto a rispettare il principio di proporzionalità come elaborato dalla giurisprudenza convenzionale nelle sentenze Corte EDU, 21/04/2016, </a:t>
            </a:r>
            <a:r>
              <a:rPr lang="it-IT" dirty="0" err="1"/>
              <a:t>Ivanova</a:t>
            </a:r>
            <a:r>
              <a:rPr lang="it-IT" dirty="0"/>
              <a:t> e </a:t>
            </a:r>
            <a:r>
              <a:rPr lang="it-IT" dirty="0" err="1"/>
              <a:t>Cherkezov</a:t>
            </a:r>
            <a:r>
              <a:rPr lang="it-IT" dirty="0"/>
              <a:t> c. Bulgaria, e Corte EDU, 04/08/2020, </a:t>
            </a:r>
            <a:r>
              <a:rPr lang="it-IT" dirty="0" err="1"/>
              <a:t>Kaminskas</a:t>
            </a:r>
            <a:r>
              <a:rPr lang="it-IT" dirty="0"/>
              <a:t> c. Lituania, considerando l'esigenza di garantire il rispetto della vita privata e familiare e del domicilio, di cui all'art. 8 della CEDU, e valutando, per non incoraggiare azioni illegali in contrasto con la protezione dell'ambiente, la eventuale consapevolezza della violazione della legge da parte dell'interessato, nonché i tempi a disposizione del medesimo, dopo l'irrevocabilità della sentenza di condanna, per risolvere le proprie esigenze abitative (Sez. 3, n. 48021 del 11/09/2019, </a:t>
            </a:r>
            <a:r>
              <a:rPr lang="it-IT" dirty="0" err="1"/>
              <a:t>Rv</a:t>
            </a:r>
            <a:r>
              <a:rPr lang="it-IT" dirty="0"/>
              <a:t>. 277994; Sez. 3, n. 5822 del 18/01/2022, </a:t>
            </a:r>
            <a:r>
              <a:rPr lang="it-IT" dirty="0" err="1"/>
              <a:t>Rv</a:t>
            </a:r>
            <a:r>
              <a:rPr lang="it-IT" dirty="0"/>
              <a:t>. 282950).</a:t>
            </a:r>
          </a:p>
          <a:p>
            <a:endParaRPr lang="it-IT" dirty="0"/>
          </a:p>
        </p:txBody>
      </p:sp>
    </p:spTree>
    <p:extLst>
      <p:ext uri="{BB962C8B-B14F-4D97-AF65-F5344CB8AC3E}">
        <p14:creationId xmlns:p14="http://schemas.microsoft.com/office/powerpoint/2010/main" val="2199525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dell’abitazione)</a:t>
            </a:r>
          </a:p>
        </p:txBody>
      </p:sp>
      <p:sp>
        <p:nvSpPr>
          <p:cNvPr id="3" name="Segnaposto contenuto 2"/>
          <p:cNvSpPr>
            <a:spLocks noGrp="1"/>
          </p:cNvSpPr>
          <p:nvPr>
            <p:ph idx="1"/>
          </p:nvPr>
        </p:nvSpPr>
        <p:spPr/>
        <p:txBody>
          <a:bodyPr>
            <a:normAutofit fontScale="92500" lnSpcReduction="20000"/>
          </a:bodyPr>
          <a:lstStyle/>
          <a:p>
            <a:r>
              <a:rPr lang="it-IT" dirty="0"/>
              <a:t>- Viene pertanto in considerazione il principio di proporzionalità declinato dalla Corte EDU e non già quello enunciato all’art. 296 del TFUE;</a:t>
            </a:r>
          </a:p>
          <a:p>
            <a:r>
              <a:rPr lang="it-IT" dirty="0"/>
              <a:t>- Vedere anche sentenze Corte di Strasburgo:</a:t>
            </a:r>
          </a:p>
          <a:p>
            <a:pPr lvl="1"/>
            <a:r>
              <a:rPr lang="it-IT" dirty="0"/>
              <a:t>“IVANOVA” del 21 aprile 2016 (“gli Stati contraenti sono tenuti ad assicurare un esame giudiziale della complessiva proporzionalità di misure così invasive, come la demolizione della propria abitazione, e a riconsiderare l'ordine di demolizione della casa abitata dai ricorrenti alla luce delle condizioni personali degli stessi, che vi vivevano da anni e avevano risorse economiche limitate”.);</a:t>
            </a:r>
          </a:p>
          <a:p>
            <a:pPr lvl="1"/>
            <a:r>
              <a:rPr lang="it-IT" dirty="0"/>
              <a:t>- sentenze: </a:t>
            </a:r>
            <a:r>
              <a:rPr lang="it-IT" dirty="0" err="1"/>
              <a:t>McCann</a:t>
            </a:r>
            <a:r>
              <a:rPr lang="it-IT" dirty="0"/>
              <a:t>, § 50, 1995; </a:t>
            </a:r>
            <a:r>
              <a:rPr lang="it-IT" dirty="0" err="1"/>
              <a:t>Ćosić</a:t>
            </a:r>
            <a:r>
              <a:rPr lang="it-IT" dirty="0"/>
              <a:t>, § 22, 2019, n. 28261/06; </a:t>
            </a:r>
            <a:r>
              <a:rPr lang="it-IT" dirty="0" err="1"/>
              <a:t>Vallianatos</a:t>
            </a:r>
            <a:r>
              <a:rPr lang="it-IT" dirty="0"/>
              <a:t> e altri c. Grecia, 2009, n. 29381/09 e n. 32684/09, § 89; </a:t>
            </a:r>
            <a:r>
              <a:rPr lang="it-IT" dirty="0" err="1"/>
              <a:t>Animal</a:t>
            </a:r>
            <a:r>
              <a:rPr lang="it-IT" dirty="0"/>
              <a:t> </a:t>
            </a:r>
            <a:r>
              <a:rPr lang="it-IT" dirty="0" err="1"/>
              <a:t>Defenders</a:t>
            </a:r>
            <a:r>
              <a:rPr lang="it-IT" dirty="0"/>
              <a:t> International v. The </a:t>
            </a:r>
            <a:r>
              <a:rPr lang="it-IT" dirty="0" err="1"/>
              <a:t>United</a:t>
            </a:r>
            <a:r>
              <a:rPr lang="it-IT" dirty="0"/>
              <a:t> Kingdom , 48876/08, §§ 106-09), con le quali la Corte EDU si è pronunciata contro l’assolutezza del potere delle amministrazioni di ordinare la demolizione di costruzioni abusive: si tratta di sentenze convergenti nell’evidenziare l’importanza, per un individuo, di disporre di un luogo sicuro in cui vivere, la gravità della perdita della casa intesa quale “forma più estrema di interferenza con il diritto al rispetto della casa stessa, inteso sia come diritto di proprietà che come diritto di abitazione”, e la necessità di verificare la proporzionalità della demolizione rispetto al caso singolo, anche in relazione alla possibilità di perseguire soluzioni alternative alla demolizione;</a:t>
            </a:r>
          </a:p>
          <a:p>
            <a:pPr lvl="1"/>
            <a:endParaRPr lang="it-IT" dirty="0"/>
          </a:p>
          <a:p>
            <a:pPr lvl="1"/>
            <a:endParaRPr lang="it-IT" dirty="0"/>
          </a:p>
        </p:txBody>
      </p:sp>
    </p:spTree>
    <p:extLst>
      <p:ext uri="{BB962C8B-B14F-4D97-AF65-F5344CB8AC3E}">
        <p14:creationId xmlns:p14="http://schemas.microsoft.com/office/powerpoint/2010/main" val="2939982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dell’abitazione)</a:t>
            </a:r>
          </a:p>
        </p:txBody>
      </p:sp>
      <p:sp>
        <p:nvSpPr>
          <p:cNvPr id="3" name="Segnaposto contenuto 2"/>
          <p:cNvSpPr>
            <a:spLocks noGrp="1"/>
          </p:cNvSpPr>
          <p:nvPr>
            <p:ph idx="1"/>
          </p:nvPr>
        </p:nvSpPr>
        <p:spPr/>
        <p:txBody>
          <a:bodyPr/>
          <a:lstStyle/>
          <a:p>
            <a:r>
              <a:rPr lang="it-IT" dirty="0"/>
              <a:t>In sostanza, la giurisprudenza della Corte di Strasburgo:</a:t>
            </a:r>
          </a:p>
          <a:p>
            <a:pPr lvl="1"/>
            <a:r>
              <a:rPr lang="it-IT" dirty="0"/>
              <a:t>- configura la demolizione come una sanzione «penale»;</a:t>
            </a:r>
          </a:p>
          <a:p>
            <a:pPr lvl="1"/>
            <a:r>
              <a:rPr lang="it-IT" dirty="0"/>
              <a:t>- ritiene che la demolizione non possa essere ordinata quando il bene:</a:t>
            </a:r>
          </a:p>
          <a:p>
            <a:pPr lvl="8"/>
            <a:r>
              <a:rPr lang="it-IT" dirty="0"/>
              <a:t> a) sia adibito ad abitazione e</a:t>
            </a:r>
          </a:p>
          <a:p>
            <a:pPr lvl="8"/>
            <a:r>
              <a:rPr lang="it-IT" dirty="0"/>
              <a:t>b)sia stato realizzato in presenza di un concreto pericolo, per il responsabile di rimanere privo di un domicilio adeguato e stabile</a:t>
            </a:r>
          </a:p>
        </p:txBody>
      </p:sp>
    </p:spTree>
    <p:extLst>
      <p:ext uri="{BB962C8B-B14F-4D97-AF65-F5344CB8AC3E}">
        <p14:creationId xmlns:p14="http://schemas.microsoft.com/office/powerpoint/2010/main" val="1816070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 dell’abitazione)</a:t>
            </a:r>
          </a:p>
        </p:txBody>
      </p:sp>
      <p:sp>
        <p:nvSpPr>
          <p:cNvPr id="3" name="Segnaposto contenuto 2"/>
          <p:cNvSpPr>
            <a:spLocks noGrp="1"/>
          </p:cNvSpPr>
          <p:nvPr>
            <p:ph idx="1"/>
          </p:nvPr>
        </p:nvSpPr>
        <p:spPr/>
        <p:txBody>
          <a:bodyPr>
            <a:normAutofit fontScale="77500" lnSpcReduction="20000"/>
          </a:bodyPr>
          <a:lstStyle/>
          <a:p>
            <a:r>
              <a:rPr lang="it-IT" dirty="0"/>
              <a:t>- In Italia si è sviluppato, per l’affetto, un dibattito giurisprudenziale sulla possibilità di “giustificare” gli abusi edilizi maturati in un contesto di “necessità”, e quindi di far valere il c.d. “abuso di necessità” quale fattispecie particolare dello stato di necessità disciplinato dall’art. 54 c.p., e dunque quale scriminante rispetto alla fattispecie penale;</a:t>
            </a:r>
          </a:p>
          <a:p>
            <a:r>
              <a:rPr lang="it-IT" dirty="0"/>
              <a:t>- In tale contesto la giurisprudenza della Cassazione Penale ha individuato una serie di criteri in presenza dei quali la scriminante in questione può essere applicata: tra essi il pericolo concreto di rimanere senza abitazione (Corte di Cassazione, Sez. III, 30 maggio 2018, n. 39412) e l’inevitabilità del pericolo, peraltro non invocabile per il solo fatto che l’attività edificatoria sia vietata in modo assoluto o per le disagiate condizioni economiche dell’interessato: la Suprema Corte ha infatti ritenuto che, anche se il suolo non sia edificabile, il diritto del cittadino a disporre di un'abitazione non può prevalere sull'interesse della collettività alla tutela del paesaggio e dell'ambiente (Sez. III, 39 maggio 2007, n. 28499, </a:t>
            </a:r>
            <a:r>
              <a:rPr lang="it-IT" dirty="0" err="1"/>
              <a:t>Chiarabini</a:t>
            </a:r>
            <a:r>
              <a:rPr lang="it-IT" dirty="0"/>
              <a:t>; Sez. III, 26 gennaio 2006, n. 19811, </a:t>
            </a:r>
            <a:r>
              <a:rPr lang="it-IT" dirty="0" err="1"/>
              <a:t>Passamonti</a:t>
            </a:r>
            <a:r>
              <a:rPr lang="it-IT" dirty="0"/>
              <a:t> e altro; Sez. III, 20 settembre 2007, n. 41577, Ferraioli; Sez. III, 26 giugno 2008, n. 35919, </a:t>
            </a:r>
            <a:r>
              <a:rPr lang="it-IT" dirty="0" err="1"/>
              <a:t>Savoni</a:t>
            </a:r>
            <a:r>
              <a:rPr lang="it-IT" dirty="0"/>
              <a:t> e altro; Sez. III, 6 ottobre 2016, n. 7691, Di Giovanni; Sez. III, 3 marzo 2016, n. 25036, Botticelli). Anche il parametro quantitativo, finalizzato alla giustificazione degli abusi edilizi di limitata entità volumetrica, è stato più volte preso in considerazione ai fini dell’applicazione della scriminante in esame. In generale, anche le sentenze favorevoli all’applicazione dell’esimente in questione ai reati edilizi prescrivono, comunque, che l’interessato/imputato sia in grado di dimostrare l’impossibilità assoluta di altra concreta possibilità di alloggio salubre e idoneo a garantire condizioni abitative minimi essenziali (</a:t>
            </a:r>
            <a:r>
              <a:rPr lang="it-IT" dirty="0" err="1"/>
              <a:t>Cass</a:t>
            </a:r>
            <a:r>
              <a:rPr lang="it-IT" dirty="0"/>
              <a:t>., Sez. III, 1 ottobre 1997 n. 11030; </a:t>
            </a:r>
            <a:r>
              <a:rPr lang="it-IT" dirty="0" err="1"/>
              <a:t>Cass</a:t>
            </a:r>
            <a:r>
              <a:rPr lang="it-IT" dirty="0"/>
              <a:t>. Pen., Sez. III, 4 febbraio 2003 in </a:t>
            </a:r>
            <a:r>
              <a:rPr lang="it-IT" dirty="0" err="1"/>
              <a:t>Riv</a:t>
            </a:r>
            <a:r>
              <a:rPr lang="it-IT" dirty="0"/>
              <a:t>. Giur. Edilizia 2003, I, 1411).</a:t>
            </a:r>
          </a:p>
        </p:txBody>
      </p:sp>
    </p:spTree>
    <p:extLst>
      <p:ext uri="{BB962C8B-B14F-4D97-AF65-F5344CB8AC3E}">
        <p14:creationId xmlns:p14="http://schemas.microsoft.com/office/powerpoint/2010/main" val="137938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nozione di abuso edilizio»)</a:t>
            </a:r>
          </a:p>
        </p:txBody>
      </p:sp>
      <p:sp>
        <p:nvSpPr>
          <p:cNvPr id="3" name="Segnaposto contenuto 2"/>
          <p:cNvSpPr>
            <a:spLocks noGrp="1"/>
          </p:cNvSpPr>
          <p:nvPr>
            <p:ph idx="1"/>
          </p:nvPr>
        </p:nvSpPr>
        <p:spPr/>
        <p:txBody>
          <a:bodyPr/>
          <a:lstStyle/>
          <a:p>
            <a:r>
              <a:rPr lang="it-IT" dirty="0"/>
              <a:t>B) realizzazione di un intervento in contrasto con le norme di riferimento:</a:t>
            </a:r>
          </a:p>
          <a:p>
            <a:r>
              <a:rPr lang="it-IT" dirty="0"/>
              <a:t>- art. 27, comma 2: «</a:t>
            </a:r>
            <a:r>
              <a:rPr lang="it-IT" i="1" dirty="0"/>
              <a:t>Il dirigente o il responsabile, …………………in tutti i casi di difformità dalle norme urbanistiche e alle prescrizioni degli strumenti urbanistici, provvede alla demolizione e al ripristino dello stato dei luoghi</a:t>
            </a:r>
            <a:r>
              <a:rPr lang="it-IT" dirty="0"/>
              <a:t>…»</a:t>
            </a:r>
          </a:p>
          <a:p>
            <a:endParaRPr lang="it-IT" dirty="0"/>
          </a:p>
          <a:p>
            <a:endParaRPr lang="it-IT" dirty="0"/>
          </a:p>
          <a:p>
            <a:r>
              <a:rPr lang="it-IT" dirty="0"/>
              <a:t>- se esiste un titolo edilizio che legittima l’intervento deve essere valutata la possibilità di annullare, prima, il suddetto titolo;</a:t>
            </a:r>
          </a:p>
          <a:p>
            <a:r>
              <a:rPr lang="it-IT" dirty="0"/>
              <a:t>- N.B. il giudice penale accerta l’eventuale difformità dell’intervento dalle norme di riferimento</a:t>
            </a:r>
          </a:p>
        </p:txBody>
      </p:sp>
      <p:sp>
        <p:nvSpPr>
          <p:cNvPr id="4" name="Freccia in giù 3"/>
          <p:cNvSpPr/>
          <p:nvPr/>
        </p:nvSpPr>
        <p:spPr>
          <a:xfrm>
            <a:off x="4493941" y="3557239"/>
            <a:ext cx="200722" cy="3791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810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nozione di abuso edilizio»)</a:t>
            </a:r>
          </a:p>
        </p:txBody>
      </p:sp>
      <p:sp>
        <p:nvSpPr>
          <p:cNvPr id="3" name="Segnaposto contenuto 2"/>
          <p:cNvSpPr>
            <a:spLocks noGrp="1"/>
          </p:cNvSpPr>
          <p:nvPr>
            <p:ph idx="1"/>
          </p:nvPr>
        </p:nvSpPr>
        <p:spPr/>
        <p:txBody>
          <a:bodyPr>
            <a:normAutofit fontScale="92500" lnSpcReduction="10000"/>
          </a:bodyPr>
          <a:lstStyle/>
          <a:p>
            <a:r>
              <a:rPr lang="it-IT" dirty="0"/>
              <a:t>cfr. </a:t>
            </a:r>
            <a:r>
              <a:rPr lang="it-IT" dirty="0" err="1"/>
              <a:t>Cass</a:t>
            </a:r>
            <a:r>
              <a:rPr lang="it-IT" dirty="0"/>
              <a:t>. Pen. Sez. III 25/02/2022 n. 14977:</a:t>
            </a:r>
          </a:p>
          <a:p>
            <a:r>
              <a:rPr lang="it-IT" dirty="0"/>
              <a:t>«</a:t>
            </a:r>
            <a:r>
              <a:rPr lang="it-IT" i="1" dirty="0"/>
              <a:t>Nell'ipotesi in cui si edifichi con permesso di costruire illegittimo, non rileva la disapplicazione di un atto amministrativo, in quanto la questione riguarda, piuttosto, il potere di accertamento del giudice penale dinanzi ad un provvedimento che costituisce presupposto o elemento costitutivo di un reato. In questi casi, non si tratta né di applicabilità, né di inapplicabilità̀ dell'atto amministrativo, ma semplicemente di verifica dei requisiti che il provvedimento deve presentare ai fini dell'integrazione del fatto penalmente rilevante. Ne consegue che la contravvenzione di esecuzione di lavori “sine </a:t>
            </a:r>
            <a:r>
              <a:rPr lang="it-IT" i="1" dirty="0" err="1"/>
              <a:t>titulo</a:t>
            </a:r>
            <a:r>
              <a:rPr lang="it-IT" i="1" dirty="0"/>
              <a:t>” sussiste anche nel caso in cui il permesso di costruire, pur apparentemente formato, sia illegittimo per contrasto con la disciplina urbanistico-edilizia di fonte normativa o risultante dalla pianificazione, laddove invece la “macroscopica illegittimità” del permesso di costruire, mentre non costituisce una condizione essenziale per l'oggettiva configurabilità del reato, può solo rappresentare un significativo indice sintomatico della sussistenza dell'elemento soggettivo dell'illecito </a:t>
            </a:r>
            <a:r>
              <a:rPr lang="it-IT" dirty="0"/>
              <a:t>.»</a:t>
            </a:r>
          </a:p>
          <a:p>
            <a:endParaRPr lang="it-IT" dirty="0"/>
          </a:p>
        </p:txBody>
      </p:sp>
    </p:spTree>
    <p:extLst>
      <p:ext uri="{BB962C8B-B14F-4D97-AF65-F5344CB8AC3E}">
        <p14:creationId xmlns:p14="http://schemas.microsoft.com/office/powerpoint/2010/main" val="186150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Tipi di sanzioni (amministrative) edilizie</a:t>
            </a:r>
          </a:p>
        </p:txBody>
      </p:sp>
      <p:sp>
        <p:nvSpPr>
          <p:cNvPr id="3" name="Segnaposto contenuto 2"/>
          <p:cNvSpPr>
            <a:spLocks noGrp="1"/>
          </p:cNvSpPr>
          <p:nvPr>
            <p:ph idx="1"/>
          </p:nvPr>
        </p:nvSpPr>
        <p:spPr>
          <a:xfrm>
            <a:off x="677334" y="2149437"/>
            <a:ext cx="8596668" cy="3880773"/>
          </a:xfrm>
        </p:spPr>
        <p:txBody>
          <a:bodyPr>
            <a:normAutofit fontScale="92500" lnSpcReduction="10000"/>
          </a:bodyPr>
          <a:lstStyle/>
          <a:p>
            <a:r>
              <a:rPr lang="it-IT" dirty="0"/>
              <a:t>- A) rimessione in pristino/rimozione, in senso lato «demolizione», dell’intervento edilizio abusivo:</a:t>
            </a:r>
          </a:p>
          <a:p>
            <a:pPr lvl="3"/>
            <a:r>
              <a:rPr lang="it-IT" dirty="0"/>
              <a:t>- ha natura ripristinatoria e non punitiva;</a:t>
            </a:r>
          </a:p>
          <a:p>
            <a:pPr lvl="3"/>
            <a:r>
              <a:rPr lang="it-IT" dirty="0"/>
              <a:t>- non si applica la l. 689/81</a:t>
            </a:r>
          </a:p>
          <a:p>
            <a:pPr lvl="6"/>
            <a:endParaRPr lang="it-IT" dirty="0"/>
          </a:p>
          <a:p>
            <a:r>
              <a:rPr lang="it-IT" dirty="0"/>
              <a:t>B) sanzione pecuniaria in luogo della demolizione (c.d. «fiscalizzazione»)</a:t>
            </a:r>
          </a:p>
          <a:p>
            <a:pPr lvl="3"/>
            <a:r>
              <a:rPr lang="it-IT" dirty="0"/>
              <a:t>- è stabilita in misura fissa, prestabilita dalle norme di riferimento:</a:t>
            </a:r>
          </a:p>
          <a:p>
            <a:pPr lvl="3"/>
            <a:r>
              <a:rPr lang="it-IT" dirty="0"/>
              <a:t>- ha natura compensatoria/risarcitoria</a:t>
            </a:r>
          </a:p>
          <a:p>
            <a:pPr lvl="3"/>
            <a:r>
              <a:rPr lang="it-IT" dirty="0"/>
              <a:t>- non si applica la : 689/81 (cfr. </a:t>
            </a:r>
            <a:r>
              <a:rPr lang="it-IT" dirty="0" err="1"/>
              <a:t>Cass</a:t>
            </a:r>
            <a:r>
              <a:rPr lang="it-IT" dirty="0"/>
              <a:t>. Pen. Sez. III, 3/11/2020 n. 35835: «</a:t>
            </a:r>
            <a:r>
              <a:rPr lang="it-IT" i="1" dirty="0"/>
              <a:t>E' per questa ragione che è stato ribadito il principio ampiamente consolidato secondo cui l'ordine di demolizione del manufatto abusivo, avendo natura di sanzione amministrativa di carattere ripristinatorio, non è soggetto alla prescrizione stabilita dall'art. 173 c.p. per le sanzioni penali, </a:t>
            </a:r>
            <a:r>
              <a:rPr lang="it-IT" i="1" dirty="0" err="1"/>
              <a:t>nè</a:t>
            </a:r>
            <a:r>
              <a:rPr lang="it-IT" i="1" dirty="0"/>
              <a:t> alla prescrizione stabilita dalla L. n. 689 del 1981, art. 28 che riguarda unicamente le sanzioni pecuniarie con finalità punitiva, già enunciato da numerose decisioni (v., tra le tantissime pronunce relative a ricorsi nei quali non risulta esaminata la questione della qualificazione dell'ordine di demolizione come "pena" secondo la Convenzione EDU, Sez. 3, n. 36387 del 07/07/2015, </a:t>
            </a:r>
            <a:r>
              <a:rPr lang="it-IT" i="1" dirty="0" err="1"/>
              <a:t>Formisano</a:t>
            </a:r>
            <a:r>
              <a:rPr lang="it-IT" i="1" dirty="0"/>
              <a:t>, </a:t>
            </a:r>
            <a:r>
              <a:rPr lang="it-IT" i="1" dirty="0" err="1"/>
              <a:t>Rv</a:t>
            </a:r>
            <a:r>
              <a:rPr lang="it-IT" i="1" dirty="0"/>
              <a:t>. 264736, e Sez. 3, n. 19742 del 14/04/2011, Mercurio, </a:t>
            </a:r>
            <a:r>
              <a:rPr lang="it-IT" i="1" dirty="0" err="1"/>
              <a:t>Rv</a:t>
            </a:r>
            <a:r>
              <a:rPr lang="it-IT" i="1" dirty="0"/>
              <a:t>. 250336-01).</a:t>
            </a:r>
            <a:r>
              <a:rPr lang="it-IT" dirty="0"/>
              <a:t>»)</a:t>
            </a:r>
          </a:p>
        </p:txBody>
      </p:sp>
      <p:cxnSp>
        <p:nvCxnSpPr>
          <p:cNvPr id="5" name="Connettore 4 4"/>
          <p:cNvCxnSpPr/>
          <p:nvPr/>
        </p:nvCxnSpPr>
        <p:spPr>
          <a:xfrm rot="10800000">
            <a:off x="3144645" y="2609385"/>
            <a:ext cx="66907" cy="11152"/>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38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Tipi di sanzioni (amministrative) edilizie)</a:t>
            </a:r>
          </a:p>
        </p:txBody>
      </p:sp>
      <p:sp>
        <p:nvSpPr>
          <p:cNvPr id="3" name="Segnaposto contenuto 2"/>
          <p:cNvSpPr>
            <a:spLocks noGrp="1"/>
          </p:cNvSpPr>
          <p:nvPr>
            <p:ph idx="1"/>
          </p:nvPr>
        </p:nvSpPr>
        <p:spPr/>
        <p:txBody>
          <a:bodyPr/>
          <a:lstStyle/>
          <a:p>
            <a:r>
              <a:rPr lang="it-IT" dirty="0"/>
              <a:t>C) sanzione pecuniaria conseguente alla mancata ottemperanza all’ingiunzione di demolizione:</a:t>
            </a:r>
          </a:p>
          <a:p>
            <a:pPr lvl="3"/>
            <a:r>
              <a:rPr lang="it-IT" dirty="0"/>
              <a:t>- ha finalità punitiva e deterrente;</a:t>
            </a:r>
          </a:p>
          <a:p>
            <a:pPr lvl="3"/>
            <a:r>
              <a:rPr lang="it-IT" dirty="0"/>
              <a:t>- la pena base è stabilita tra un minimo e un massimo;</a:t>
            </a:r>
          </a:p>
          <a:p>
            <a:pPr lvl="3"/>
            <a:r>
              <a:rPr lang="it-IT" dirty="0"/>
              <a:t>- si applica la L. 689/81</a:t>
            </a:r>
          </a:p>
          <a:p>
            <a:r>
              <a:rPr lang="it-IT" dirty="0"/>
              <a:t>D) sanzione reale, costituita dalla perdita di proprietà dell’opera abusiva e del relativo sedime:</a:t>
            </a:r>
          </a:p>
          <a:p>
            <a:pPr lvl="3"/>
            <a:r>
              <a:rPr lang="it-IT" dirty="0"/>
              <a:t>- non è pecuniaria;</a:t>
            </a:r>
          </a:p>
          <a:p>
            <a:pPr lvl="3"/>
            <a:r>
              <a:rPr lang="it-IT" dirty="0"/>
              <a:t>- non si applica la L. 689/81</a:t>
            </a:r>
          </a:p>
          <a:p>
            <a:endParaRPr lang="it-IT" dirty="0"/>
          </a:p>
        </p:txBody>
      </p:sp>
    </p:spTree>
    <p:extLst>
      <p:ext uri="{BB962C8B-B14F-4D97-AF65-F5344CB8AC3E}">
        <p14:creationId xmlns:p14="http://schemas.microsoft.com/office/powerpoint/2010/main" val="332885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La demolizione/ripristino: in quali ipotesi è disposta</a:t>
            </a:r>
          </a:p>
        </p:txBody>
      </p:sp>
      <p:sp>
        <p:nvSpPr>
          <p:cNvPr id="3" name="Segnaposto contenuto 2"/>
          <p:cNvSpPr>
            <a:spLocks noGrp="1"/>
          </p:cNvSpPr>
          <p:nvPr>
            <p:ph idx="1"/>
          </p:nvPr>
        </p:nvSpPr>
        <p:spPr/>
        <p:txBody>
          <a:bodyPr>
            <a:normAutofit fontScale="70000" lnSpcReduction="20000"/>
          </a:bodyPr>
          <a:lstStyle/>
          <a:p>
            <a:r>
              <a:rPr lang="it-IT" dirty="0"/>
              <a:t>- </a:t>
            </a:r>
            <a:r>
              <a:rPr lang="it-IT" b="1" dirty="0"/>
              <a:t>Opere eseguite in totale assenza di titolo edilizio: </a:t>
            </a:r>
          </a:p>
          <a:p>
            <a:r>
              <a:rPr lang="it-IT" dirty="0"/>
              <a:t>art. 27 comma 2 («</a:t>
            </a:r>
            <a:r>
              <a:rPr lang="it-IT" i="1" dirty="0"/>
              <a:t>Il dirigente o il responsabile, quando accerti l'inizio o l'esecuzione di opere eseguite senza titolo su aree assoggettate, da leggi statali, regionali o da altre norme urbanistiche vigenti o adottate, a vincolo di inedificabilità, o destinate ad opere e spazi pubblici ovvero ad interventi di edilizia residenziale pubblica di cui alla legge 18 aprile 1962, n. 167, e successive modificazioni ed integrazioni…provvede alla demolizione e al ripristino dello stato dei luoghi»</a:t>
            </a:r>
            <a:r>
              <a:rPr lang="it-IT" dirty="0"/>
              <a:t>.)</a:t>
            </a:r>
          </a:p>
          <a:p>
            <a:r>
              <a:rPr lang="it-IT" dirty="0"/>
              <a:t>art. 31, comma 2 («</a:t>
            </a:r>
            <a:r>
              <a:rPr lang="it-IT" i="1" dirty="0"/>
              <a:t>Il dirigente o il responsabile del competente ufficio comunale, accertata l'esecuzione di interventi in assenza di permesso, in totale difformità dal medesimo, ovvero con variazioni essenziali, determinate ai sensi dell'articolo 32, ingiunge al proprietario e al responsabile dell'abuso la rimozione o la demolizione, indicando nel provvedimento l'area che viene acquisita di diritto, ai sensi del comma 3.</a:t>
            </a:r>
            <a:r>
              <a:rPr lang="it-IT" dirty="0"/>
              <a:t>»); </a:t>
            </a:r>
          </a:p>
          <a:p>
            <a:r>
              <a:rPr lang="it-IT" dirty="0"/>
              <a:t>33, comma 1 («</a:t>
            </a:r>
            <a:r>
              <a:rPr lang="it-IT" i="1" dirty="0"/>
              <a:t>Gli interventi e le opere di ristrutturazione edilizia di cui all'articolo 10, comma 1, eseguiti in assenza di permesso o in totale difformità da esso, sono rimossi ovvero demoliti e gli edifici sono resi conformi alle prescrizioni degli strumenti urbanistico-edilizi</a:t>
            </a:r>
            <a:r>
              <a:rPr lang="it-IT" dirty="0"/>
              <a:t>…»);</a:t>
            </a:r>
          </a:p>
          <a:p>
            <a:r>
              <a:rPr lang="it-IT" dirty="0"/>
              <a:t>art. 35, comma 1 </a:t>
            </a:r>
            <a:r>
              <a:rPr lang="it-IT" i="1" dirty="0"/>
              <a:t>(«Qualora sia accertata la realizzazione, da parte di soggetti diversi da quelli di cui all'articolo 28, di interventi in assenza di permesso di costruire, ovvero in totale o parziale difformità dal medesimo, su suoli del demanio o del patrimonio dello Stato o di enti pubblici, il dirigente o il responsabile dell'ufficio, previa diffida non rinnovabile, ordina al responsabile dell'abuso la demolizione ed il ripristino dello stato dei luoghi, dandone comunicazione all'ente proprietario del suolo</a:t>
            </a:r>
            <a:r>
              <a:rPr lang="it-IT" dirty="0"/>
              <a:t>.»)</a:t>
            </a:r>
          </a:p>
          <a:p>
            <a:endParaRPr lang="it-IT" dirty="0"/>
          </a:p>
        </p:txBody>
      </p:sp>
    </p:spTree>
    <p:extLst>
      <p:ext uri="{BB962C8B-B14F-4D97-AF65-F5344CB8AC3E}">
        <p14:creationId xmlns:p14="http://schemas.microsoft.com/office/powerpoint/2010/main" val="2929668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La demolizione/ripristino: in quali ipotesi è disposta)</a:t>
            </a:r>
          </a:p>
        </p:txBody>
      </p:sp>
      <p:sp>
        <p:nvSpPr>
          <p:cNvPr id="3" name="Segnaposto contenuto 2"/>
          <p:cNvSpPr>
            <a:spLocks noGrp="1"/>
          </p:cNvSpPr>
          <p:nvPr>
            <p:ph idx="1"/>
          </p:nvPr>
        </p:nvSpPr>
        <p:spPr/>
        <p:txBody>
          <a:bodyPr>
            <a:normAutofit fontScale="85000" lnSpcReduction="10000"/>
          </a:bodyPr>
          <a:lstStyle/>
          <a:p>
            <a:r>
              <a:rPr lang="it-IT" b="1" dirty="0"/>
              <a:t>- Opere eseguite in difformità, totale o parziale, dal </a:t>
            </a:r>
            <a:r>
              <a:rPr lang="it-IT" b="1" dirty="0" err="1"/>
              <a:t>P.d.C</a:t>
            </a:r>
            <a:r>
              <a:rPr lang="it-IT" b="1" dirty="0"/>
              <a:t>.: </a:t>
            </a:r>
          </a:p>
          <a:p>
            <a:r>
              <a:rPr lang="it-IT" dirty="0"/>
              <a:t>art. 31 comma 2 («</a:t>
            </a:r>
            <a:r>
              <a:rPr lang="it-IT" i="1" dirty="0"/>
              <a:t>dirigente o il responsabile del competente ufficio comunale, accertata l'esecuzione di interventi ….. con variazioni essenziali, determinate ai sensi dell'articolo 32, ingiunge al proprietario e al responsabile dell'abuso la rimozione o la demolizione</a:t>
            </a:r>
            <a:r>
              <a:rPr lang="it-IT" dirty="0"/>
              <a:t>, ….»);</a:t>
            </a:r>
          </a:p>
          <a:p>
            <a:r>
              <a:rPr lang="it-IT" dirty="0"/>
              <a:t>art. 33, comma 1 («</a:t>
            </a:r>
            <a:r>
              <a:rPr lang="it-IT" i="1" dirty="0"/>
              <a:t>Gli interventi e le opere di ristrutturazione edilizia di cui all'articolo 10, comma 1, eseguiti in assenza di permesso o in totale difformità da esso, sono rimossi ovvero demoliti</a:t>
            </a:r>
            <a:r>
              <a:rPr lang="it-IT" dirty="0"/>
              <a:t>…»);</a:t>
            </a:r>
          </a:p>
          <a:p>
            <a:r>
              <a:rPr lang="it-IT" dirty="0"/>
              <a:t>art. 34, comma 1 («</a:t>
            </a:r>
            <a:r>
              <a:rPr lang="it-IT" i="1" dirty="0"/>
              <a:t>Gli interventi e le opere realizzati in parziale difformità dal permesso di costruire sono rimossi o demoliti </a:t>
            </a:r>
            <a:r>
              <a:rPr lang="it-IT" dirty="0"/>
              <a:t>…..»);</a:t>
            </a:r>
          </a:p>
          <a:p>
            <a:r>
              <a:rPr lang="it-IT" dirty="0"/>
              <a:t>art. 35, comma 2 («</a:t>
            </a:r>
            <a:r>
              <a:rPr lang="it-IT" i="1" dirty="0"/>
              <a:t>Qualora sia accertata la realizzazione, da parte di soggetti diversi da quelli di cui all'articolo 28, di interventi in …… totale o parziale difformità dal medesimo, su suoli del demanio o del patrimonio dello Stato o di enti pubblici, il dirigente o il responsabile dell'ufficio, previa diffida non rinnovabile, ordina al responsabile dell'abuso la demolizione ed il ripristino dello stato dei luoghi, dandone comunicazione all'ente proprietario del suolo</a:t>
            </a:r>
            <a:r>
              <a:rPr lang="it-IT" dirty="0"/>
              <a:t>.»)</a:t>
            </a:r>
          </a:p>
        </p:txBody>
      </p:sp>
    </p:spTree>
    <p:extLst>
      <p:ext uri="{BB962C8B-B14F-4D97-AF65-F5344CB8AC3E}">
        <p14:creationId xmlns:p14="http://schemas.microsoft.com/office/powerpoint/2010/main" val="3257209702"/>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267</TotalTime>
  <Words>6773</Words>
  <Application>Microsoft Office PowerPoint</Application>
  <PresentationFormat>Widescreen</PresentationFormat>
  <Paragraphs>218</Paragraphs>
  <Slides>39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39</vt:i4>
      </vt:variant>
    </vt:vector>
  </HeadingPairs>
  <TitlesOfParts>
    <vt:vector size="43" baseType="lpstr">
      <vt:lpstr>Arial</vt:lpstr>
      <vt:lpstr>Trebuchet MS</vt:lpstr>
      <vt:lpstr>Wingdings 3</vt:lpstr>
      <vt:lpstr>Sfaccettatura</vt:lpstr>
      <vt:lpstr> «IL SISTEMA SANZIONATORIO IN EDILIZIA» dPR 380/2001 e legislazione complementare</vt:lpstr>
      <vt:lpstr>1.La nozione di abuso edilizio</vt:lpstr>
      <vt:lpstr>(segue «La nozione di abuso edilizio»)</vt:lpstr>
      <vt:lpstr>(segue «La nozione di abuso edilizio»)</vt:lpstr>
      <vt:lpstr>(segue «La nozione di abuso edilizio»)</vt:lpstr>
      <vt:lpstr>2. Tipi di sanzioni (amministrative) edilizie</vt:lpstr>
      <vt:lpstr>(segue: Tipi di sanzioni (amministrative) edilizie)</vt:lpstr>
      <vt:lpstr>3. La demolizione/ripristino: in quali ipotesi è disposta</vt:lpstr>
      <vt:lpstr>(segue: La demolizione/ripristino: in quali ipotesi è disposta)</vt:lpstr>
      <vt:lpstr>(segue: La demolizione/ripristino: in quali ipotesi è disposta)</vt:lpstr>
      <vt:lpstr>(segue: La demolizione/ripristino: in quali ipotesi è disposta)</vt:lpstr>
      <vt:lpstr>(segue: La demolizione/ripristino: in quali ipotesi è disposta)</vt:lpstr>
      <vt:lpstr>4. La demolizione: organo competente ad adottare il provvedimento</vt:lpstr>
      <vt:lpstr>5. La demolizione. Natura della ingiunzione di demolizione o dell’atto che dispone la demolizione, e obbligo di motivazione:</vt:lpstr>
      <vt:lpstr>6. La demolizione - Casi di esecuzione «in danno»</vt:lpstr>
      <vt:lpstr>(segue: La demolizione – Casi di esecuzione «in danno»)</vt:lpstr>
      <vt:lpstr>7. La demolizione – L’ingiunzione di demolizione</vt:lpstr>
      <vt:lpstr>(segue: La demolizione . L’ingiunzione di demolizione)</vt:lpstr>
      <vt:lpstr>8. La demolizione - Conseguenze della mancata ottemperanza</vt:lpstr>
      <vt:lpstr>(segue: La demolizione- Conseguenze della mancata ottemperanza)</vt:lpstr>
      <vt:lpstr>9. Differenza tra interventi eseguiti in difformità totale o variante essenziale e interventi eseguiti in difformità parziale, da p.d.C.:</vt:lpstr>
      <vt:lpstr>(Segue. Differenza tra interventi eseguiti in difformità totale o variante essenziale e interventi eseguiti in difformità parziale, da p.d.C.:</vt:lpstr>
      <vt:lpstr>10. Le sanzioni pecuniarie in luogo della demolizione: la c.d. “fiscalizzazione” degli abusi edilizi.</vt:lpstr>
      <vt:lpstr>(segue: Le sanzioni pecuniarie in luogo della demolizione: la c.d. “fiscalizzazione” degli abusi edilizi.)</vt:lpstr>
      <vt:lpstr>(segue: Le sanzioni pecuniarie in luogo della demolizione: la c.d. “fiscalizzazione” degli abusi edilizi.)</vt:lpstr>
      <vt:lpstr>(segue: Le sanzioni pecuniarie in luogo della demolizione: la c.d. “fiscalizzazione” degli abusi edilizi.)</vt:lpstr>
      <vt:lpstr>11. La sanzione pecuniaria ex art. 31 comma 4 bis</vt:lpstr>
      <vt:lpstr>12. La sanzione reale della perdita della proprietà</vt:lpstr>
      <vt:lpstr>13. La sanatoria di conformità ex art. 36</vt:lpstr>
      <vt:lpstr>(segue: La sanatoria di conformità ex art. 36)</vt:lpstr>
      <vt:lpstr>(segue: La sanatoria di conformità ex art. 36)</vt:lpstr>
      <vt:lpstr>(segue: La sanatoria di conformità ex art. 36) </vt:lpstr>
      <vt:lpstr>(segue: La sanatoria di conformità ex art. 36)</vt:lpstr>
      <vt:lpstr>(segue: La sanatoria di conformità ex art. 36)</vt:lpstr>
      <vt:lpstr>14. La demolizione dell’abitazione </vt:lpstr>
      <vt:lpstr>(segue: La demolizione dell’abitazione)</vt:lpstr>
      <vt:lpstr>(segue: La demolizione dell’abitazione)</vt:lpstr>
      <vt:lpstr>(segue: La demolizione dell’abitazione)</vt:lpstr>
      <vt:lpstr>(segue: La demolizione dell’abitazione)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SANZIONATORIO IN EDILIZIA» dPR 380/2001 e legislazione complementare</dc:title>
  <dc:creator>RAVASIO Roberta</dc:creator>
  <cp:lastModifiedBy>User</cp:lastModifiedBy>
  <cp:revision>42</cp:revision>
  <dcterms:created xsi:type="dcterms:W3CDTF">2023-09-15T06:05:41Z</dcterms:created>
  <dcterms:modified xsi:type="dcterms:W3CDTF">2023-09-15T11:36:43Z</dcterms:modified>
</cp:coreProperties>
</file>